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88"/>
  </p:notesMasterIdLst>
  <p:handoutMasterIdLst>
    <p:handoutMasterId r:id="rId89"/>
  </p:handoutMasterIdLst>
  <p:sldIdLst>
    <p:sldId id="4475" r:id="rId5"/>
    <p:sldId id="2147481874" r:id="rId6"/>
    <p:sldId id="2147481794" r:id="rId7"/>
    <p:sldId id="2147481889" r:id="rId8"/>
    <p:sldId id="2147481799" r:id="rId9"/>
    <p:sldId id="2147481800" r:id="rId10"/>
    <p:sldId id="2147481801" r:id="rId11"/>
    <p:sldId id="2147481802" r:id="rId12"/>
    <p:sldId id="2147481890" r:id="rId13"/>
    <p:sldId id="2147481894" r:id="rId14"/>
    <p:sldId id="2147481817" r:id="rId15"/>
    <p:sldId id="2147481893" r:id="rId16"/>
    <p:sldId id="2147481844" r:id="rId17"/>
    <p:sldId id="2147481832" r:id="rId18"/>
    <p:sldId id="2147481812" r:id="rId19"/>
    <p:sldId id="265" r:id="rId20"/>
    <p:sldId id="2147481892" r:id="rId21"/>
    <p:sldId id="2147481880" r:id="rId22"/>
    <p:sldId id="2147481843" r:id="rId23"/>
    <p:sldId id="2147481895" r:id="rId24"/>
    <p:sldId id="2147481847" r:id="rId25"/>
    <p:sldId id="2147481891" r:id="rId26"/>
    <p:sldId id="2147481875" r:id="rId27"/>
    <p:sldId id="269" r:id="rId28"/>
    <p:sldId id="257" r:id="rId29"/>
    <p:sldId id="2147481815" r:id="rId30"/>
    <p:sldId id="2147481842" r:id="rId31"/>
    <p:sldId id="2147481884" r:id="rId32"/>
    <p:sldId id="2147481804" r:id="rId33"/>
    <p:sldId id="2147481885" r:id="rId34"/>
    <p:sldId id="2147481886" r:id="rId35"/>
    <p:sldId id="2147481876" r:id="rId36"/>
    <p:sldId id="2147481888" r:id="rId37"/>
    <p:sldId id="2147481881" r:id="rId38"/>
    <p:sldId id="2147481805" r:id="rId39"/>
    <p:sldId id="2147481851" r:id="rId40"/>
    <p:sldId id="2147479973" r:id="rId41"/>
    <p:sldId id="2147479694" r:id="rId42"/>
    <p:sldId id="2147479759" r:id="rId43"/>
    <p:sldId id="2147479693" r:id="rId44"/>
    <p:sldId id="2147481806" r:id="rId45"/>
    <p:sldId id="2147481848" r:id="rId46"/>
    <p:sldId id="2147481849" r:id="rId47"/>
    <p:sldId id="2147481850" r:id="rId48"/>
    <p:sldId id="2147479888" r:id="rId49"/>
    <p:sldId id="2147481807" r:id="rId50"/>
    <p:sldId id="2147481808" r:id="rId51"/>
    <p:sldId id="2147481852" r:id="rId52"/>
    <p:sldId id="2147481897" r:id="rId53"/>
    <p:sldId id="2147481896" r:id="rId54"/>
    <p:sldId id="2147481901" r:id="rId55"/>
    <p:sldId id="2147481898" r:id="rId56"/>
    <p:sldId id="2147481902" r:id="rId57"/>
    <p:sldId id="2147481903" r:id="rId58"/>
    <p:sldId id="2147481904" r:id="rId59"/>
    <p:sldId id="2147481905" r:id="rId60"/>
    <p:sldId id="2147481899" r:id="rId61"/>
    <p:sldId id="2147481900" r:id="rId62"/>
    <p:sldId id="2147481906" r:id="rId63"/>
    <p:sldId id="2147481907" r:id="rId64"/>
    <p:sldId id="2147481877" r:id="rId65"/>
    <p:sldId id="2147481879" r:id="rId66"/>
    <p:sldId id="2147481866" r:id="rId67"/>
    <p:sldId id="259" r:id="rId68"/>
    <p:sldId id="2147479842" r:id="rId69"/>
    <p:sldId id="2147481773" r:id="rId70"/>
    <p:sldId id="2147481792" r:id="rId71"/>
    <p:sldId id="2147481873" r:id="rId72"/>
    <p:sldId id="2147481908" r:id="rId73"/>
    <p:sldId id="2147481909" r:id="rId74"/>
    <p:sldId id="2147481910" r:id="rId75"/>
    <p:sldId id="2147481911" r:id="rId76"/>
    <p:sldId id="2147481912" r:id="rId77"/>
    <p:sldId id="2147481913" r:id="rId78"/>
    <p:sldId id="2147481813" r:id="rId79"/>
    <p:sldId id="2147479614" r:id="rId80"/>
    <p:sldId id="2147479629" r:id="rId81"/>
    <p:sldId id="2147479630" r:id="rId82"/>
    <p:sldId id="2147479631" r:id="rId83"/>
    <p:sldId id="2147479633" r:id="rId84"/>
    <p:sldId id="2147479615" r:id="rId85"/>
    <p:sldId id="2147479634" r:id="rId86"/>
    <p:sldId id="2147481803" r:id="rId87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E73487-5996-4DE0-B97B-80AE53F81838}">
          <p14:sldIdLst>
            <p14:sldId id="4475"/>
            <p14:sldId id="2147481874"/>
            <p14:sldId id="2147481794"/>
            <p14:sldId id="2147481889"/>
            <p14:sldId id="2147481799"/>
            <p14:sldId id="2147481800"/>
            <p14:sldId id="2147481801"/>
            <p14:sldId id="2147481802"/>
            <p14:sldId id="2147481890"/>
            <p14:sldId id="2147481894"/>
            <p14:sldId id="2147481817"/>
            <p14:sldId id="2147481893"/>
            <p14:sldId id="2147481844"/>
            <p14:sldId id="2147481832"/>
            <p14:sldId id="2147481812"/>
            <p14:sldId id="265"/>
            <p14:sldId id="2147481892"/>
            <p14:sldId id="2147481880"/>
            <p14:sldId id="2147481843"/>
            <p14:sldId id="2147481895"/>
            <p14:sldId id="2147481847"/>
            <p14:sldId id="2147481891"/>
            <p14:sldId id="2147481875"/>
            <p14:sldId id="269"/>
            <p14:sldId id="257"/>
            <p14:sldId id="2147481815"/>
            <p14:sldId id="2147481842"/>
            <p14:sldId id="2147481884"/>
            <p14:sldId id="2147481804"/>
            <p14:sldId id="2147481885"/>
            <p14:sldId id="2147481886"/>
            <p14:sldId id="2147481876"/>
            <p14:sldId id="2147481888"/>
            <p14:sldId id="2147481881"/>
            <p14:sldId id="2147481805"/>
            <p14:sldId id="2147481851"/>
            <p14:sldId id="2147479973"/>
            <p14:sldId id="2147479694"/>
            <p14:sldId id="2147479759"/>
            <p14:sldId id="2147479693"/>
            <p14:sldId id="2147481806"/>
            <p14:sldId id="2147481848"/>
            <p14:sldId id="2147481849"/>
            <p14:sldId id="2147481850"/>
            <p14:sldId id="2147479888"/>
            <p14:sldId id="2147481807"/>
            <p14:sldId id="2147481808"/>
            <p14:sldId id="2147481852"/>
            <p14:sldId id="2147481897"/>
            <p14:sldId id="2147481896"/>
            <p14:sldId id="2147481901"/>
            <p14:sldId id="2147481898"/>
            <p14:sldId id="2147481902"/>
            <p14:sldId id="2147481903"/>
            <p14:sldId id="2147481904"/>
            <p14:sldId id="2147481905"/>
            <p14:sldId id="2147481899"/>
            <p14:sldId id="2147481900"/>
            <p14:sldId id="2147481906"/>
            <p14:sldId id="2147481907"/>
            <p14:sldId id="2147481877"/>
            <p14:sldId id="2147481879"/>
            <p14:sldId id="2147481866"/>
            <p14:sldId id="259"/>
            <p14:sldId id="2147479842"/>
            <p14:sldId id="2147481773"/>
            <p14:sldId id="2147481792"/>
            <p14:sldId id="2147481873"/>
            <p14:sldId id="2147481908"/>
            <p14:sldId id="2147481909"/>
            <p14:sldId id="2147481910"/>
            <p14:sldId id="2147481911"/>
            <p14:sldId id="2147481912"/>
            <p14:sldId id="2147481913"/>
            <p14:sldId id="2147481813"/>
            <p14:sldId id="2147479614"/>
            <p14:sldId id="2147479629"/>
            <p14:sldId id="2147479630"/>
            <p14:sldId id="2147479631"/>
            <p14:sldId id="2147479633"/>
            <p14:sldId id="2147479615"/>
            <p14:sldId id="2147479634"/>
            <p14:sldId id="21474818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0000"/>
    <a:srgbClr val="6C0000"/>
    <a:srgbClr val="DAA520"/>
    <a:srgbClr val="F2C80F"/>
    <a:srgbClr val="FFFFFF"/>
    <a:srgbClr val="002060"/>
    <a:srgbClr val="FFCCCC"/>
    <a:srgbClr val="CCCCFF"/>
    <a:srgbClr val="9999FF"/>
    <a:srgbClr val="CDAA3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5470" autoAdjust="0"/>
  </p:normalViewPr>
  <p:slideViewPr>
    <p:cSldViewPr snapToGrid="0">
      <p:cViewPr varScale="1">
        <p:scale>
          <a:sx n="73" d="100"/>
          <a:sy n="73" d="100"/>
        </p:scale>
        <p:origin x="5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20842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commentAuthors" Target="commentAuthor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2/27/2025 7:26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EE1D9-5589-2783-335D-7BA402F14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30AC1-E749-77C1-0545-2FBA1FAF4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ADF06-2AB0-EA06-0F68-3E8A8091B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1E4-6755-EB45-E95B-860DEAC037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90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AA5EA-A056-3476-DC85-08384C27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EBF757-B63F-FE67-43E3-EDD28D2BC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A43AB2-FFDA-0879-3C6E-3ED26881B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758C1-8E67-11AE-A41A-4B3EF9C75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15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77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8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18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36C5E-EE38-7C7F-5456-47693AA1D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872AF4-098B-2DF7-048D-0B082B583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C8CC6-C1F1-0756-5446-046D480D0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49C93A8-C0F1-7F6F-2A5C-7CBDF1C6812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2D98B-1863-C8C6-91B3-A333CEBAF41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7D38D-3DEA-99A9-9F64-FC3B88A8CE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41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13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selective commit , changes as part of roadmap</a:t>
            </a:r>
          </a:p>
          <a:p>
            <a:endParaRPr lang="en-US"/>
          </a:p>
          <a:p>
            <a:r>
              <a:rPr lang="en-US"/>
              <a:t>Mention irreversible nature of workspace update from GIT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838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425" y="2971771"/>
            <a:ext cx="9527637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l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03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62865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/>
            </a:lvl2pPr>
            <a:lvl3pPr marL="914400" indent="-285750">
              <a:lnSpc>
                <a:spcPts val="24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3pPr>
            <a:lvl4pPr marL="344488" indent="0">
              <a:buNone/>
              <a:defRPr sz="1800" b="1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96925" indent="0">
              <a:buNone/>
              <a:defRPr sz="1400" b="1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87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569913" indent="-22542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/>
            </a:lvl2pPr>
            <a:lvl3pPr marL="796925" indent="-227013">
              <a:lnSpc>
                <a:spcPct val="10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n-lt"/>
              </a:defRPr>
            </a:lvl3pPr>
            <a:lvl4pPr marL="403225" indent="0">
              <a:buNone/>
              <a:defRPr sz="1600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47713" indent="0">
              <a:buNone/>
              <a:defRPr sz="14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43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18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135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70" r:id="rId2"/>
    <p:sldLayoutId id="2147484573" r:id="rId3"/>
    <p:sldLayoutId id="2147484572" r:id="rId4"/>
    <p:sldLayoutId id="2147484574" r:id="rId5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icrosoft.github.io/fabric-cicd/lates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FabricDevCamp/FabricSolutionDeploymen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sv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svg"/><Relationship Id="rId10" Type="http://schemas.openxmlformats.org/officeDocument/2006/relationships/image" Target="../media/image50.sv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sv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svg"/><Relationship Id="rId10" Type="http://schemas.openxmlformats.org/officeDocument/2006/relationships/image" Target="../media/image50.sv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rest/api/fabric/core/git/get-status" TargetMode="External"/><Relationship Id="rId3" Type="http://schemas.openxmlformats.org/officeDocument/2006/relationships/hyperlink" Target="https://learn.microsoft.com/en-us/rest/api/fabric/core/git/connect" TargetMode="External"/><Relationship Id="rId7" Type="http://schemas.openxmlformats.org/officeDocument/2006/relationships/hyperlink" Target="https://learn.microsoft.com/en-us/rest/api/fabric/core/git/commit-to-g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rest/api/fabric/core/git/get-connection" TargetMode="External"/><Relationship Id="rId5" Type="http://schemas.openxmlformats.org/officeDocument/2006/relationships/hyperlink" Target="https://learn.microsoft.com/en-us/rest/api/fabric/core/git/initialize-connection" TargetMode="External"/><Relationship Id="rId4" Type="http://schemas.openxmlformats.org/officeDocument/2006/relationships/hyperlink" Target="https://learn.microsoft.com/en-us/rest/api/fabric/core/git/disconnect" TargetMode="External"/><Relationship Id="rId9" Type="http://schemas.openxmlformats.org/officeDocument/2006/relationships/hyperlink" Target="https://learn.microsoft.com/en-us/rest/api/fabric/core/git/update-from-git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.svg"/><Relationship Id="rId18" Type="http://schemas.openxmlformats.org/officeDocument/2006/relationships/image" Target="../media/image121.png"/><Relationship Id="rId26" Type="http://schemas.openxmlformats.org/officeDocument/2006/relationships/image" Target="../media/image129.png"/><Relationship Id="rId39" Type="http://schemas.openxmlformats.org/officeDocument/2006/relationships/image" Target="../media/image142.svg"/><Relationship Id="rId21" Type="http://schemas.openxmlformats.org/officeDocument/2006/relationships/image" Target="../media/image124.svg"/><Relationship Id="rId34" Type="http://schemas.openxmlformats.org/officeDocument/2006/relationships/image" Target="../media/image137.png"/><Relationship Id="rId42" Type="http://schemas.openxmlformats.org/officeDocument/2006/relationships/image" Target="../media/image145.png"/><Relationship Id="rId47" Type="http://schemas.openxmlformats.org/officeDocument/2006/relationships/image" Target="../media/image150.svg"/><Relationship Id="rId50" Type="http://schemas.openxmlformats.org/officeDocument/2006/relationships/image" Target="../media/image153.png"/><Relationship Id="rId55" Type="http://schemas.openxmlformats.org/officeDocument/2006/relationships/image" Target="../media/image158.svg"/><Relationship Id="rId7" Type="http://schemas.openxmlformats.org/officeDocument/2006/relationships/image" Target="../media/image110.sv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29" Type="http://schemas.openxmlformats.org/officeDocument/2006/relationships/image" Target="../media/image132.svg"/><Relationship Id="rId11" Type="http://schemas.openxmlformats.org/officeDocument/2006/relationships/image" Target="../media/image114.svg"/><Relationship Id="rId24" Type="http://schemas.openxmlformats.org/officeDocument/2006/relationships/image" Target="../media/image127.png"/><Relationship Id="rId32" Type="http://schemas.openxmlformats.org/officeDocument/2006/relationships/image" Target="../media/image135.png"/><Relationship Id="rId37" Type="http://schemas.openxmlformats.org/officeDocument/2006/relationships/image" Target="../media/image140.svg"/><Relationship Id="rId40" Type="http://schemas.openxmlformats.org/officeDocument/2006/relationships/image" Target="../media/image143.png"/><Relationship Id="rId45" Type="http://schemas.openxmlformats.org/officeDocument/2006/relationships/image" Target="../media/image148.svg"/><Relationship Id="rId53" Type="http://schemas.openxmlformats.org/officeDocument/2006/relationships/image" Target="../media/image156.svg"/><Relationship Id="rId5" Type="http://schemas.openxmlformats.org/officeDocument/2006/relationships/image" Target="../media/image108.svg"/><Relationship Id="rId10" Type="http://schemas.openxmlformats.org/officeDocument/2006/relationships/image" Target="../media/image113.png"/><Relationship Id="rId19" Type="http://schemas.openxmlformats.org/officeDocument/2006/relationships/image" Target="../media/image122.svg"/><Relationship Id="rId31" Type="http://schemas.openxmlformats.org/officeDocument/2006/relationships/image" Target="../media/image134.svg"/><Relationship Id="rId44" Type="http://schemas.openxmlformats.org/officeDocument/2006/relationships/image" Target="../media/image147.png"/><Relationship Id="rId52" Type="http://schemas.openxmlformats.org/officeDocument/2006/relationships/image" Target="../media/image155.png"/><Relationship Id="rId4" Type="http://schemas.openxmlformats.org/officeDocument/2006/relationships/image" Target="../media/image107.png"/><Relationship Id="rId9" Type="http://schemas.openxmlformats.org/officeDocument/2006/relationships/image" Target="../media/image112.sv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Relationship Id="rId27" Type="http://schemas.openxmlformats.org/officeDocument/2006/relationships/image" Target="../media/image130.svg"/><Relationship Id="rId30" Type="http://schemas.openxmlformats.org/officeDocument/2006/relationships/image" Target="../media/image133.png"/><Relationship Id="rId35" Type="http://schemas.openxmlformats.org/officeDocument/2006/relationships/image" Target="../media/image138.svg"/><Relationship Id="rId43" Type="http://schemas.openxmlformats.org/officeDocument/2006/relationships/image" Target="../media/image146.svg"/><Relationship Id="rId48" Type="http://schemas.openxmlformats.org/officeDocument/2006/relationships/image" Target="../media/image151.png"/><Relationship Id="rId8" Type="http://schemas.openxmlformats.org/officeDocument/2006/relationships/image" Target="../media/image111.png"/><Relationship Id="rId51" Type="http://schemas.openxmlformats.org/officeDocument/2006/relationships/image" Target="../media/image154.svg"/><Relationship Id="rId3" Type="http://schemas.openxmlformats.org/officeDocument/2006/relationships/image" Target="../media/image106.svg"/><Relationship Id="rId12" Type="http://schemas.openxmlformats.org/officeDocument/2006/relationships/image" Target="../media/image115.png"/><Relationship Id="rId17" Type="http://schemas.openxmlformats.org/officeDocument/2006/relationships/image" Target="../media/image120.svg"/><Relationship Id="rId25" Type="http://schemas.openxmlformats.org/officeDocument/2006/relationships/image" Target="../media/image128.svg"/><Relationship Id="rId33" Type="http://schemas.openxmlformats.org/officeDocument/2006/relationships/image" Target="../media/image136.svg"/><Relationship Id="rId38" Type="http://schemas.openxmlformats.org/officeDocument/2006/relationships/image" Target="../media/image141.png"/><Relationship Id="rId46" Type="http://schemas.openxmlformats.org/officeDocument/2006/relationships/image" Target="../media/image149.png"/><Relationship Id="rId20" Type="http://schemas.openxmlformats.org/officeDocument/2006/relationships/image" Target="../media/image123.png"/><Relationship Id="rId41" Type="http://schemas.openxmlformats.org/officeDocument/2006/relationships/image" Target="../media/image144.svg"/><Relationship Id="rId54" Type="http://schemas.openxmlformats.org/officeDocument/2006/relationships/image" Target="../media/image1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.png"/><Relationship Id="rId15" Type="http://schemas.openxmlformats.org/officeDocument/2006/relationships/image" Target="../media/image118.svg"/><Relationship Id="rId23" Type="http://schemas.openxmlformats.org/officeDocument/2006/relationships/image" Target="../media/image126.svg"/><Relationship Id="rId28" Type="http://schemas.openxmlformats.org/officeDocument/2006/relationships/image" Target="../media/image131.png"/><Relationship Id="rId36" Type="http://schemas.openxmlformats.org/officeDocument/2006/relationships/image" Target="../media/image139.png"/><Relationship Id="rId49" Type="http://schemas.openxmlformats.org/officeDocument/2006/relationships/image" Target="../media/image152.svg"/></Relationships>
</file>

<file path=ppt/slides/_rels/slide7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3.png"/><Relationship Id="rId21" Type="http://schemas.openxmlformats.org/officeDocument/2006/relationships/image" Target="../media/image178.svg"/><Relationship Id="rId42" Type="http://schemas.openxmlformats.org/officeDocument/2006/relationships/image" Target="../media/image199.png"/><Relationship Id="rId47" Type="http://schemas.openxmlformats.org/officeDocument/2006/relationships/image" Target="../media/image204.svg"/><Relationship Id="rId63" Type="http://schemas.openxmlformats.org/officeDocument/2006/relationships/image" Target="../media/image220.svg"/><Relationship Id="rId68" Type="http://schemas.openxmlformats.org/officeDocument/2006/relationships/image" Target="../media/image225.png"/><Relationship Id="rId84" Type="http://schemas.openxmlformats.org/officeDocument/2006/relationships/image" Target="../media/image241.png"/><Relationship Id="rId89" Type="http://schemas.openxmlformats.org/officeDocument/2006/relationships/image" Target="../media/image246.svg"/><Relationship Id="rId16" Type="http://schemas.openxmlformats.org/officeDocument/2006/relationships/image" Target="../media/image173.png"/><Relationship Id="rId11" Type="http://schemas.openxmlformats.org/officeDocument/2006/relationships/image" Target="../media/image168.svg"/><Relationship Id="rId32" Type="http://schemas.openxmlformats.org/officeDocument/2006/relationships/image" Target="../media/image189.png"/><Relationship Id="rId37" Type="http://schemas.openxmlformats.org/officeDocument/2006/relationships/image" Target="../media/image194.svg"/><Relationship Id="rId53" Type="http://schemas.openxmlformats.org/officeDocument/2006/relationships/image" Target="../media/image210.svg"/><Relationship Id="rId58" Type="http://schemas.openxmlformats.org/officeDocument/2006/relationships/image" Target="../media/image215.png"/><Relationship Id="rId74" Type="http://schemas.openxmlformats.org/officeDocument/2006/relationships/image" Target="../media/image231.png"/><Relationship Id="rId79" Type="http://schemas.openxmlformats.org/officeDocument/2006/relationships/image" Target="../media/image236.svg"/><Relationship Id="rId5" Type="http://schemas.openxmlformats.org/officeDocument/2006/relationships/image" Target="../media/image162.svg"/><Relationship Id="rId14" Type="http://schemas.openxmlformats.org/officeDocument/2006/relationships/image" Target="../media/image171.png"/><Relationship Id="rId22" Type="http://schemas.openxmlformats.org/officeDocument/2006/relationships/image" Target="../media/image179.png"/><Relationship Id="rId27" Type="http://schemas.openxmlformats.org/officeDocument/2006/relationships/image" Target="../media/image184.svg"/><Relationship Id="rId30" Type="http://schemas.openxmlformats.org/officeDocument/2006/relationships/image" Target="../media/image187.png"/><Relationship Id="rId35" Type="http://schemas.openxmlformats.org/officeDocument/2006/relationships/image" Target="../media/image192.svg"/><Relationship Id="rId43" Type="http://schemas.openxmlformats.org/officeDocument/2006/relationships/image" Target="../media/image200.svg"/><Relationship Id="rId48" Type="http://schemas.openxmlformats.org/officeDocument/2006/relationships/image" Target="../media/image205.png"/><Relationship Id="rId56" Type="http://schemas.openxmlformats.org/officeDocument/2006/relationships/image" Target="../media/image213.png"/><Relationship Id="rId64" Type="http://schemas.openxmlformats.org/officeDocument/2006/relationships/image" Target="../media/image221.png"/><Relationship Id="rId69" Type="http://schemas.openxmlformats.org/officeDocument/2006/relationships/image" Target="../media/image226.svg"/><Relationship Id="rId77" Type="http://schemas.openxmlformats.org/officeDocument/2006/relationships/image" Target="../media/image234.svg"/><Relationship Id="rId8" Type="http://schemas.openxmlformats.org/officeDocument/2006/relationships/image" Target="../media/image165.png"/><Relationship Id="rId51" Type="http://schemas.openxmlformats.org/officeDocument/2006/relationships/image" Target="../media/image208.svg"/><Relationship Id="rId72" Type="http://schemas.openxmlformats.org/officeDocument/2006/relationships/image" Target="../media/image229.png"/><Relationship Id="rId80" Type="http://schemas.openxmlformats.org/officeDocument/2006/relationships/image" Target="../media/image237.png"/><Relationship Id="rId85" Type="http://schemas.openxmlformats.org/officeDocument/2006/relationships/image" Target="../media/image242.svg"/><Relationship Id="rId3" Type="http://schemas.openxmlformats.org/officeDocument/2006/relationships/image" Target="../media/image160.svg"/><Relationship Id="rId12" Type="http://schemas.openxmlformats.org/officeDocument/2006/relationships/image" Target="../media/image169.png"/><Relationship Id="rId17" Type="http://schemas.openxmlformats.org/officeDocument/2006/relationships/image" Target="../media/image174.svg"/><Relationship Id="rId25" Type="http://schemas.openxmlformats.org/officeDocument/2006/relationships/image" Target="../media/image182.svg"/><Relationship Id="rId33" Type="http://schemas.openxmlformats.org/officeDocument/2006/relationships/image" Target="../media/image190.svg"/><Relationship Id="rId38" Type="http://schemas.openxmlformats.org/officeDocument/2006/relationships/image" Target="../media/image195.png"/><Relationship Id="rId46" Type="http://schemas.openxmlformats.org/officeDocument/2006/relationships/image" Target="../media/image203.png"/><Relationship Id="rId59" Type="http://schemas.openxmlformats.org/officeDocument/2006/relationships/image" Target="../media/image216.svg"/><Relationship Id="rId67" Type="http://schemas.openxmlformats.org/officeDocument/2006/relationships/image" Target="../media/image224.svg"/><Relationship Id="rId20" Type="http://schemas.openxmlformats.org/officeDocument/2006/relationships/image" Target="../media/image177.png"/><Relationship Id="rId41" Type="http://schemas.openxmlformats.org/officeDocument/2006/relationships/image" Target="../media/image198.svg"/><Relationship Id="rId54" Type="http://schemas.openxmlformats.org/officeDocument/2006/relationships/image" Target="../media/image211.png"/><Relationship Id="rId62" Type="http://schemas.openxmlformats.org/officeDocument/2006/relationships/image" Target="../media/image219.png"/><Relationship Id="rId70" Type="http://schemas.openxmlformats.org/officeDocument/2006/relationships/image" Target="../media/image227.png"/><Relationship Id="rId75" Type="http://schemas.openxmlformats.org/officeDocument/2006/relationships/image" Target="../media/image232.svg"/><Relationship Id="rId83" Type="http://schemas.openxmlformats.org/officeDocument/2006/relationships/image" Target="../media/image240.svg"/><Relationship Id="rId88" Type="http://schemas.openxmlformats.org/officeDocument/2006/relationships/image" Target="../media/image2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3.png"/><Relationship Id="rId15" Type="http://schemas.openxmlformats.org/officeDocument/2006/relationships/image" Target="../media/image172.svg"/><Relationship Id="rId23" Type="http://schemas.openxmlformats.org/officeDocument/2006/relationships/image" Target="../media/image180.svg"/><Relationship Id="rId28" Type="http://schemas.openxmlformats.org/officeDocument/2006/relationships/image" Target="../media/image185.png"/><Relationship Id="rId36" Type="http://schemas.openxmlformats.org/officeDocument/2006/relationships/image" Target="../media/image193.png"/><Relationship Id="rId49" Type="http://schemas.openxmlformats.org/officeDocument/2006/relationships/image" Target="../media/image206.svg"/><Relationship Id="rId57" Type="http://schemas.openxmlformats.org/officeDocument/2006/relationships/image" Target="../media/image214.svg"/><Relationship Id="rId10" Type="http://schemas.openxmlformats.org/officeDocument/2006/relationships/image" Target="../media/image167.png"/><Relationship Id="rId31" Type="http://schemas.openxmlformats.org/officeDocument/2006/relationships/image" Target="../media/image188.svg"/><Relationship Id="rId44" Type="http://schemas.openxmlformats.org/officeDocument/2006/relationships/image" Target="../media/image201.png"/><Relationship Id="rId52" Type="http://schemas.openxmlformats.org/officeDocument/2006/relationships/image" Target="../media/image209.png"/><Relationship Id="rId60" Type="http://schemas.openxmlformats.org/officeDocument/2006/relationships/image" Target="../media/image217.png"/><Relationship Id="rId65" Type="http://schemas.openxmlformats.org/officeDocument/2006/relationships/image" Target="../media/image222.svg"/><Relationship Id="rId73" Type="http://schemas.openxmlformats.org/officeDocument/2006/relationships/image" Target="../media/image230.svg"/><Relationship Id="rId78" Type="http://schemas.openxmlformats.org/officeDocument/2006/relationships/image" Target="../media/image235.png"/><Relationship Id="rId81" Type="http://schemas.openxmlformats.org/officeDocument/2006/relationships/image" Target="../media/image238.svg"/><Relationship Id="rId86" Type="http://schemas.openxmlformats.org/officeDocument/2006/relationships/image" Target="../media/image243.png"/><Relationship Id="rId4" Type="http://schemas.openxmlformats.org/officeDocument/2006/relationships/image" Target="../media/image161.png"/><Relationship Id="rId9" Type="http://schemas.openxmlformats.org/officeDocument/2006/relationships/image" Target="../media/image166.svg"/><Relationship Id="rId13" Type="http://schemas.openxmlformats.org/officeDocument/2006/relationships/image" Target="../media/image170.svg"/><Relationship Id="rId18" Type="http://schemas.openxmlformats.org/officeDocument/2006/relationships/image" Target="../media/image175.png"/><Relationship Id="rId39" Type="http://schemas.openxmlformats.org/officeDocument/2006/relationships/image" Target="../media/image196.svg"/><Relationship Id="rId34" Type="http://schemas.openxmlformats.org/officeDocument/2006/relationships/image" Target="../media/image191.png"/><Relationship Id="rId50" Type="http://schemas.openxmlformats.org/officeDocument/2006/relationships/image" Target="../media/image207.png"/><Relationship Id="rId55" Type="http://schemas.openxmlformats.org/officeDocument/2006/relationships/image" Target="../media/image212.svg"/><Relationship Id="rId76" Type="http://schemas.openxmlformats.org/officeDocument/2006/relationships/image" Target="../media/image233.png"/><Relationship Id="rId7" Type="http://schemas.openxmlformats.org/officeDocument/2006/relationships/image" Target="../media/image164.svg"/><Relationship Id="rId71" Type="http://schemas.openxmlformats.org/officeDocument/2006/relationships/image" Target="../media/image228.svg"/><Relationship Id="rId2" Type="http://schemas.openxmlformats.org/officeDocument/2006/relationships/image" Target="../media/image159.png"/><Relationship Id="rId29" Type="http://schemas.openxmlformats.org/officeDocument/2006/relationships/image" Target="../media/image186.svg"/><Relationship Id="rId24" Type="http://schemas.openxmlformats.org/officeDocument/2006/relationships/image" Target="../media/image181.png"/><Relationship Id="rId40" Type="http://schemas.openxmlformats.org/officeDocument/2006/relationships/image" Target="../media/image197.png"/><Relationship Id="rId45" Type="http://schemas.openxmlformats.org/officeDocument/2006/relationships/image" Target="../media/image202.svg"/><Relationship Id="rId66" Type="http://schemas.openxmlformats.org/officeDocument/2006/relationships/image" Target="../media/image223.png"/><Relationship Id="rId87" Type="http://schemas.openxmlformats.org/officeDocument/2006/relationships/image" Target="../media/image244.svg"/><Relationship Id="rId61" Type="http://schemas.openxmlformats.org/officeDocument/2006/relationships/image" Target="../media/image218.svg"/><Relationship Id="rId82" Type="http://schemas.openxmlformats.org/officeDocument/2006/relationships/image" Target="../media/image239.png"/><Relationship Id="rId19" Type="http://schemas.openxmlformats.org/officeDocument/2006/relationships/image" Target="../media/image176.svg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8.svg"/><Relationship Id="rId18" Type="http://schemas.openxmlformats.org/officeDocument/2006/relationships/image" Target="../media/image263.png"/><Relationship Id="rId26" Type="http://schemas.openxmlformats.org/officeDocument/2006/relationships/image" Target="../media/image271.png"/><Relationship Id="rId39" Type="http://schemas.openxmlformats.org/officeDocument/2006/relationships/image" Target="../media/image284.svg"/><Relationship Id="rId21" Type="http://schemas.openxmlformats.org/officeDocument/2006/relationships/image" Target="../media/image266.svg"/><Relationship Id="rId34" Type="http://schemas.openxmlformats.org/officeDocument/2006/relationships/image" Target="../media/image279.png"/><Relationship Id="rId42" Type="http://schemas.openxmlformats.org/officeDocument/2006/relationships/image" Target="../media/image287.png"/><Relationship Id="rId7" Type="http://schemas.openxmlformats.org/officeDocument/2006/relationships/image" Target="../media/image252.svg"/><Relationship Id="rId2" Type="http://schemas.openxmlformats.org/officeDocument/2006/relationships/image" Target="../media/image247.png"/><Relationship Id="rId16" Type="http://schemas.openxmlformats.org/officeDocument/2006/relationships/image" Target="../media/image261.png"/><Relationship Id="rId29" Type="http://schemas.openxmlformats.org/officeDocument/2006/relationships/image" Target="../media/image274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1.png"/><Relationship Id="rId11" Type="http://schemas.openxmlformats.org/officeDocument/2006/relationships/image" Target="../media/image256.svg"/><Relationship Id="rId24" Type="http://schemas.openxmlformats.org/officeDocument/2006/relationships/image" Target="../media/image269.png"/><Relationship Id="rId32" Type="http://schemas.openxmlformats.org/officeDocument/2006/relationships/image" Target="../media/image277.png"/><Relationship Id="rId37" Type="http://schemas.openxmlformats.org/officeDocument/2006/relationships/image" Target="../media/image282.svg"/><Relationship Id="rId40" Type="http://schemas.openxmlformats.org/officeDocument/2006/relationships/image" Target="../media/image285.png"/><Relationship Id="rId45" Type="http://schemas.openxmlformats.org/officeDocument/2006/relationships/image" Target="../media/image290.png"/><Relationship Id="rId5" Type="http://schemas.openxmlformats.org/officeDocument/2006/relationships/image" Target="../media/image250.svg"/><Relationship Id="rId15" Type="http://schemas.openxmlformats.org/officeDocument/2006/relationships/image" Target="../media/image260.svg"/><Relationship Id="rId23" Type="http://schemas.openxmlformats.org/officeDocument/2006/relationships/image" Target="../media/image268.svg"/><Relationship Id="rId28" Type="http://schemas.openxmlformats.org/officeDocument/2006/relationships/image" Target="../media/image273.png"/><Relationship Id="rId36" Type="http://schemas.openxmlformats.org/officeDocument/2006/relationships/image" Target="../media/image281.png"/><Relationship Id="rId10" Type="http://schemas.openxmlformats.org/officeDocument/2006/relationships/image" Target="../media/image255.png"/><Relationship Id="rId19" Type="http://schemas.openxmlformats.org/officeDocument/2006/relationships/image" Target="../media/image264.svg"/><Relationship Id="rId31" Type="http://schemas.openxmlformats.org/officeDocument/2006/relationships/image" Target="../media/image276.svg"/><Relationship Id="rId44" Type="http://schemas.openxmlformats.org/officeDocument/2006/relationships/image" Target="../media/image289.emf"/><Relationship Id="rId4" Type="http://schemas.openxmlformats.org/officeDocument/2006/relationships/image" Target="../media/image249.png"/><Relationship Id="rId9" Type="http://schemas.openxmlformats.org/officeDocument/2006/relationships/image" Target="../media/image254.svg"/><Relationship Id="rId14" Type="http://schemas.openxmlformats.org/officeDocument/2006/relationships/image" Target="../media/image259.png"/><Relationship Id="rId22" Type="http://schemas.openxmlformats.org/officeDocument/2006/relationships/image" Target="../media/image267.png"/><Relationship Id="rId27" Type="http://schemas.openxmlformats.org/officeDocument/2006/relationships/image" Target="../media/image272.svg"/><Relationship Id="rId30" Type="http://schemas.openxmlformats.org/officeDocument/2006/relationships/image" Target="../media/image275.png"/><Relationship Id="rId35" Type="http://schemas.openxmlformats.org/officeDocument/2006/relationships/image" Target="../media/image280.svg"/><Relationship Id="rId43" Type="http://schemas.openxmlformats.org/officeDocument/2006/relationships/image" Target="../media/image288.svg"/><Relationship Id="rId8" Type="http://schemas.openxmlformats.org/officeDocument/2006/relationships/image" Target="../media/image253.png"/><Relationship Id="rId3" Type="http://schemas.openxmlformats.org/officeDocument/2006/relationships/image" Target="../media/image248.svg"/><Relationship Id="rId12" Type="http://schemas.openxmlformats.org/officeDocument/2006/relationships/image" Target="../media/image257.png"/><Relationship Id="rId17" Type="http://schemas.openxmlformats.org/officeDocument/2006/relationships/image" Target="../media/image262.svg"/><Relationship Id="rId25" Type="http://schemas.openxmlformats.org/officeDocument/2006/relationships/image" Target="../media/image270.svg"/><Relationship Id="rId33" Type="http://schemas.openxmlformats.org/officeDocument/2006/relationships/image" Target="../media/image278.svg"/><Relationship Id="rId38" Type="http://schemas.openxmlformats.org/officeDocument/2006/relationships/image" Target="../media/image283.png"/><Relationship Id="rId46" Type="http://schemas.openxmlformats.org/officeDocument/2006/relationships/image" Target="../media/image291.png"/><Relationship Id="rId20" Type="http://schemas.openxmlformats.org/officeDocument/2006/relationships/image" Target="../media/image265.png"/><Relationship Id="rId41" Type="http://schemas.openxmlformats.org/officeDocument/2006/relationships/image" Target="../media/image286.svg"/></Relationships>
</file>

<file path=ppt/slides/_rels/slide7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7.svg"/><Relationship Id="rId21" Type="http://schemas.openxmlformats.org/officeDocument/2006/relationships/image" Target="../media/image311.svg"/><Relationship Id="rId42" Type="http://schemas.openxmlformats.org/officeDocument/2006/relationships/image" Target="../media/image332.png"/><Relationship Id="rId63" Type="http://schemas.openxmlformats.org/officeDocument/2006/relationships/image" Target="../media/image353.svg"/><Relationship Id="rId84" Type="http://schemas.openxmlformats.org/officeDocument/2006/relationships/image" Target="../media/image374.png"/><Relationship Id="rId138" Type="http://schemas.openxmlformats.org/officeDocument/2006/relationships/image" Target="../media/image428.svg"/><Relationship Id="rId159" Type="http://schemas.openxmlformats.org/officeDocument/2006/relationships/image" Target="../media/image449.png"/><Relationship Id="rId170" Type="http://schemas.openxmlformats.org/officeDocument/2006/relationships/image" Target="../media/image460.svg"/><Relationship Id="rId107" Type="http://schemas.openxmlformats.org/officeDocument/2006/relationships/image" Target="../media/image397.svg"/><Relationship Id="rId11" Type="http://schemas.openxmlformats.org/officeDocument/2006/relationships/image" Target="../media/image301.svg"/><Relationship Id="rId32" Type="http://schemas.openxmlformats.org/officeDocument/2006/relationships/image" Target="../media/image322.png"/><Relationship Id="rId53" Type="http://schemas.openxmlformats.org/officeDocument/2006/relationships/image" Target="../media/image343.svg"/><Relationship Id="rId74" Type="http://schemas.openxmlformats.org/officeDocument/2006/relationships/image" Target="../media/image364.png"/><Relationship Id="rId128" Type="http://schemas.openxmlformats.org/officeDocument/2006/relationships/image" Target="../media/image418.png"/><Relationship Id="rId149" Type="http://schemas.openxmlformats.org/officeDocument/2006/relationships/image" Target="../media/image439.png"/><Relationship Id="rId5" Type="http://schemas.openxmlformats.org/officeDocument/2006/relationships/image" Target="../media/image295.svg"/><Relationship Id="rId95" Type="http://schemas.openxmlformats.org/officeDocument/2006/relationships/image" Target="../media/image385.svg"/><Relationship Id="rId160" Type="http://schemas.openxmlformats.org/officeDocument/2006/relationships/image" Target="../media/image450.svg"/><Relationship Id="rId181" Type="http://schemas.openxmlformats.org/officeDocument/2006/relationships/image" Target="../media/image471.png"/><Relationship Id="rId22" Type="http://schemas.openxmlformats.org/officeDocument/2006/relationships/image" Target="../media/image312.png"/><Relationship Id="rId43" Type="http://schemas.openxmlformats.org/officeDocument/2006/relationships/image" Target="../media/image333.svg"/><Relationship Id="rId64" Type="http://schemas.openxmlformats.org/officeDocument/2006/relationships/image" Target="../media/image354.png"/><Relationship Id="rId118" Type="http://schemas.openxmlformats.org/officeDocument/2006/relationships/image" Target="../media/image408.png"/><Relationship Id="rId139" Type="http://schemas.openxmlformats.org/officeDocument/2006/relationships/image" Target="../media/image429.png"/><Relationship Id="rId85" Type="http://schemas.openxmlformats.org/officeDocument/2006/relationships/image" Target="../media/image375.svg"/><Relationship Id="rId150" Type="http://schemas.openxmlformats.org/officeDocument/2006/relationships/image" Target="../media/image440.svg"/><Relationship Id="rId171" Type="http://schemas.openxmlformats.org/officeDocument/2006/relationships/image" Target="../media/image461.png"/><Relationship Id="rId12" Type="http://schemas.openxmlformats.org/officeDocument/2006/relationships/image" Target="../media/image302.png"/><Relationship Id="rId33" Type="http://schemas.openxmlformats.org/officeDocument/2006/relationships/image" Target="../media/image323.svg"/><Relationship Id="rId108" Type="http://schemas.openxmlformats.org/officeDocument/2006/relationships/image" Target="../media/image398.png"/><Relationship Id="rId129" Type="http://schemas.openxmlformats.org/officeDocument/2006/relationships/image" Target="../media/image419.svg"/><Relationship Id="rId54" Type="http://schemas.openxmlformats.org/officeDocument/2006/relationships/image" Target="../media/image344.png"/><Relationship Id="rId75" Type="http://schemas.openxmlformats.org/officeDocument/2006/relationships/image" Target="../media/image365.svg"/><Relationship Id="rId96" Type="http://schemas.openxmlformats.org/officeDocument/2006/relationships/image" Target="../media/image386.png"/><Relationship Id="rId140" Type="http://schemas.openxmlformats.org/officeDocument/2006/relationships/image" Target="../media/image430.svg"/><Relationship Id="rId161" Type="http://schemas.openxmlformats.org/officeDocument/2006/relationships/image" Target="../media/image451.png"/><Relationship Id="rId182" Type="http://schemas.openxmlformats.org/officeDocument/2006/relationships/image" Target="../media/image472.svg"/><Relationship Id="rId6" Type="http://schemas.openxmlformats.org/officeDocument/2006/relationships/image" Target="../media/image296.png"/><Relationship Id="rId23" Type="http://schemas.openxmlformats.org/officeDocument/2006/relationships/image" Target="../media/image313.svg"/><Relationship Id="rId119" Type="http://schemas.openxmlformats.org/officeDocument/2006/relationships/image" Target="../media/image409.svg"/><Relationship Id="rId44" Type="http://schemas.openxmlformats.org/officeDocument/2006/relationships/image" Target="../media/image334.png"/><Relationship Id="rId65" Type="http://schemas.openxmlformats.org/officeDocument/2006/relationships/image" Target="../media/image355.svg"/><Relationship Id="rId86" Type="http://schemas.openxmlformats.org/officeDocument/2006/relationships/image" Target="../media/image376.png"/><Relationship Id="rId130" Type="http://schemas.openxmlformats.org/officeDocument/2006/relationships/image" Target="../media/image420.png"/><Relationship Id="rId151" Type="http://schemas.openxmlformats.org/officeDocument/2006/relationships/image" Target="../media/image441.png"/><Relationship Id="rId172" Type="http://schemas.openxmlformats.org/officeDocument/2006/relationships/image" Target="../media/image462.svg"/><Relationship Id="rId13" Type="http://schemas.openxmlformats.org/officeDocument/2006/relationships/image" Target="../media/image303.svg"/><Relationship Id="rId18" Type="http://schemas.openxmlformats.org/officeDocument/2006/relationships/image" Target="../media/image308.png"/><Relationship Id="rId39" Type="http://schemas.openxmlformats.org/officeDocument/2006/relationships/image" Target="../media/image329.svg"/><Relationship Id="rId109" Type="http://schemas.openxmlformats.org/officeDocument/2006/relationships/image" Target="../media/image399.svg"/><Relationship Id="rId34" Type="http://schemas.openxmlformats.org/officeDocument/2006/relationships/image" Target="../media/image324.png"/><Relationship Id="rId50" Type="http://schemas.openxmlformats.org/officeDocument/2006/relationships/image" Target="../media/image340.png"/><Relationship Id="rId55" Type="http://schemas.openxmlformats.org/officeDocument/2006/relationships/image" Target="../media/image345.svg"/><Relationship Id="rId76" Type="http://schemas.openxmlformats.org/officeDocument/2006/relationships/image" Target="../media/image366.png"/><Relationship Id="rId97" Type="http://schemas.openxmlformats.org/officeDocument/2006/relationships/image" Target="../media/image387.svg"/><Relationship Id="rId104" Type="http://schemas.openxmlformats.org/officeDocument/2006/relationships/image" Target="../media/image394.png"/><Relationship Id="rId120" Type="http://schemas.openxmlformats.org/officeDocument/2006/relationships/image" Target="../media/image410.png"/><Relationship Id="rId125" Type="http://schemas.openxmlformats.org/officeDocument/2006/relationships/image" Target="../media/image415.svg"/><Relationship Id="rId141" Type="http://schemas.openxmlformats.org/officeDocument/2006/relationships/image" Target="../media/image431.png"/><Relationship Id="rId146" Type="http://schemas.openxmlformats.org/officeDocument/2006/relationships/image" Target="../media/image436.svg"/><Relationship Id="rId167" Type="http://schemas.openxmlformats.org/officeDocument/2006/relationships/image" Target="../media/image457.png"/><Relationship Id="rId188" Type="http://schemas.openxmlformats.org/officeDocument/2006/relationships/image" Target="../media/image478.svg"/><Relationship Id="rId7" Type="http://schemas.openxmlformats.org/officeDocument/2006/relationships/image" Target="../media/image297.svg"/><Relationship Id="rId71" Type="http://schemas.openxmlformats.org/officeDocument/2006/relationships/image" Target="../media/image361.svg"/><Relationship Id="rId92" Type="http://schemas.openxmlformats.org/officeDocument/2006/relationships/image" Target="../media/image382.png"/><Relationship Id="rId162" Type="http://schemas.openxmlformats.org/officeDocument/2006/relationships/image" Target="../media/image452.svg"/><Relationship Id="rId183" Type="http://schemas.openxmlformats.org/officeDocument/2006/relationships/image" Target="../media/image473.png"/><Relationship Id="rId2" Type="http://schemas.openxmlformats.org/officeDocument/2006/relationships/image" Target="../media/image292.png"/><Relationship Id="rId29" Type="http://schemas.openxmlformats.org/officeDocument/2006/relationships/image" Target="../media/image319.svg"/><Relationship Id="rId24" Type="http://schemas.openxmlformats.org/officeDocument/2006/relationships/image" Target="../media/image314.png"/><Relationship Id="rId40" Type="http://schemas.openxmlformats.org/officeDocument/2006/relationships/image" Target="../media/image330.png"/><Relationship Id="rId45" Type="http://schemas.openxmlformats.org/officeDocument/2006/relationships/image" Target="../media/image335.svg"/><Relationship Id="rId66" Type="http://schemas.openxmlformats.org/officeDocument/2006/relationships/image" Target="../media/image356.png"/><Relationship Id="rId87" Type="http://schemas.openxmlformats.org/officeDocument/2006/relationships/image" Target="../media/image377.svg"/><Relationship Id="rId110" Type="http://schemas.openxmlformats.org/officeDocument/2006/relationships/image" Target="../media/image400.png"/><Relationship Id="rId115" Type="http://schemas.openxmlformats.org/officeDocument/2006/relationships/image" Target="../media/image405.svg"/><Relationship Id="rId131" Type="http://schemas.openxmlformats.org/officeDocument/2006/relationships/image" Target="../media/image421.svg"/><Relationship Id="rId136" Type="http://schemas.openxmlformats.org/officeDocument/2006/relationships/image" Target="../media/image426.png"/><Relationship Id="rId157" Type="http://schemas.openxmlformats.org/officeDocument/2006/relationships/image" Target="../media/image447.png"/><Relationship Id="rId178" Type="http://schemas.openxmlformats.org/officeDocument/2006/relationships/image" Target="../media/image468.svg"/><Relationship Id="rId61" Type="http://schemas.openxmlformats.org/officeDocument/2006/relationships/image" Target="../media/image351.svg"/><Relationship Id="rId82" Type="http://schemas.openxmlformats.org/officeDocument/2006/relationships/image" Target="../media/image372.png"/><Relationship Id="rId152" Type="http://schemas.openxmlformats.org/officeDocument/2006/relationships/image" Target="../media/image442.svg"/><Relationship Id="rId173" Type="http://schemas.openxmlformats.org/officeDocument/2006/relationships/image" Target="../media/image463.png"/><Relationship Id="rId19" Type="http://schemas.openxmlformats.org/officeDocument/2006/relationships/image" Target="../media/image309.svg"/><Relationship Id="rId14" Type="http://schemas.openxmlformats.org/officeDocument/2006/relationships/image" Target="../media/image304.png"/><Relationship Id="rId30" Type="http://schemas.openxmlformats.org/officeDocument/2006/relationships/image" Target="../media/image320.png"/><Relationship Id="rId35" Type="http://schemas.openxmlformats.org/officeDocument/2006/relationships/image" Target="../media/image325.svg"/><Relationship Id="rId56" Type="http://schemas.openxmlformats.org/officeDocument/2006/relationships/image" Target="../media/image346.png"/><Relationship Id="rId77" Type="http://schemas.openxmlformats.org/officeDocument/2006/relationships/image" Target="../media/image367.svg"/><Relationship Id="rId100" Type="http://schemas.openxmlformats.org/officeDocument/2006/relationships/image" Target="../media/image390.png"/><Relationship Id="rId105" Type="http://schemas.openxmlformats.org/officeDocument/2006/relationships/image" Target="../media/image395.svg"/><Relationship Id="rId126" Type="http://schemas.openxmlformats.org/officeDocument/2006/relationships/image" Target="../media/image416.png"/><Relationship Id="rId147" Type="http://schemas.openxmlformats.org/officeDocument/2006/relationships/image" Target="../media/image437.png"/><Relationship Id="rId168" Type="http://schemas.openxmlformats.org/officeDocument/2006/relationships/image" Target="../media/image458.svg"/><Relationship Id="rId8" Type="http://schemas.openxmlformats.org/officeDocument/2006/relationships/image" Target="../media/image298.png"/><Relationship Id="rId51" Type="http://schemas.openxmlformats.org/officeDocument/2006/relationships/image" Target="../media/image341.svg"/><Relationship Id="rId72" Type="http://schemas.openxmlformats.org/officeDocument/2006/relationships/image" Target="../media/image362.png"/><Relationship Id="rId93" Type="http://schemas.openxmlformats.org/officeDocument/2006/relationships/image" Target="../media/image383.svg"/><Relationship Id="rId98" Type="http://schemas.openxmlformats.org/officeDocument/2006/relationships/image" Target="../media/image388.png"/><Relationship Id="rId121" Type="http://schemas.openxmlformats.org/officeDocument/2006/relationships/image" Target="../media/image411.svg"/><Relationship Id="rId142" Type="http://schemas.openxmlformats.org/officeDocument/2006/relationships/image" Target="../media/image432.svg"/><Relationship Id="rId163" Type="http://schemas.openxmlformats.org/officeDocument/2006/relationships/image" Target="../media/image453.png"/><Relationship Id="rId184" Type="http://schemas.openxmlformats.org/officeDocument/2006/relationships/image" Target="../media/image474.svg"/><Relationship Id="rId189" Type="http://schemas.openxmlformats.org/officeDocument/2006/relationships/image" Target="../media/image479.png"/><Relationship Id="rId3" Type="http://schemas.openxmlformats.org/officeDocument/2006/relationships/image" Target="../media/image293.svg"/><Relationship Id="rId25" Type="http://schemas.openxmlformats.org/officeDocument/2006/relationships/image" Target="../media/image315.svg"/><Relationship Id="rId46" Type="http://schemas.openxmlformats.org/officeDocument/2006/relationships/image" Target="../media/image336.png"/><Relationship Id="rId67" Type="http://schemas.openxmlformats.org/officeDocument/2006/relationships/image" Target="../media/image357.svg"/><Relationship Id="rId116" Type="http://schemas.openxmlformats.org/officeDocument/2006/relationships/image" Target="../media/image406.png"/><Relationship Id="rId137" Type="http://schemas.openxmlformats.org/officeDocument/2006/relationships/image" Target="../media/image427.svg"/><Relationship Id="rId158" Type="http://schemas.openxmlformats.org/officeDocument/2006/relationships/image" Target="../media/image448.svg"/><Relationship Id="rId20" Type="http://schemas.openxmlformats.org/officeDocument/2006/relationships/image" Target="../media/image310.png"/><Relationship Id="rId41" Type="http://schemas.openxmlformats.org/officeDocument/2006/relationships/image" Target="../media/image331.svg"/><Relationship Id="rId62" Type="http://schemas.openxmlformats.org/officeDocument/2006/relationships/image" Target="../media/image352.png"/><Relationship Id="rId83" Type="http://schemas.openxmlformats.org/officeDocument/2006/relationships/image" Target="../media/image373.svg"/><Relationship Id="rId88" Type="http://schemas.openxmlformats.org/officeDocument/2006/relationships/image" Target="../media/image378.png"/><Relationship Id="rId111" Type="http://schemas.openxmlformats.org/officeDocument/2006/relationships/image" Target="../media/image401.svg"/><Relationship Id="rId132" Type="http://schemas.openxmlformats.org/officeDocument/2006/relationships/image" Target="../media/image422.png"/><Relationship Id="rId153" Type="http://schemas.openxmlformats.org/officeDocument/2006/relationships/image" Target="../media/image443.png"/><Relationship Id="rId174" Type="http://schemas.openxmlformats.org/officeDocument/2006/relationships/image" Target="../media/image464.svg"/><Relationship Id="rId179" Type="http://schemas.openxmlformats.org/officeDocument/2006/relationships/image" Target="../media/image469.png"/><Relationship Id="rId190" Type="http://schemas.openxmlformats.org/officeDocument/2006/relationships/image" Target="../media/image480.svg"/><Relationship Id="rId15" Type="http://schemas.openxmlformats.org/officeDocument/2006/relationships/image" Target="../media/image305.svg"/><Relationship Id="rId36" Type="http://schemas.openxmlformats.org/officeDocument/2006/relationships/image" Target="../media/image326.png"/><Relationship Id="rId57" Type="http://schemas.openxmlformats.org/officeDocument/2006/relationships/image" Target="../media/image347.svg"/><Relationship Id="rId106" Type="http://schemas.openxmlformats.org/officeDocument/2006/relationships/image" Target="../media/image396.png"/><Relationship Id="rId127" Type="http://schemas.openxmlformats.org/officeDocument/2006/relationships/image" Target="../media/image417.svg"/><Relationship Id="rId10" Type="http://schemas.openxmlformats.org/officeDocument/2006/relationships/image" Target="../media/image300.png"/><Relationship Id="rId31" Type="http://schemas.openxmlformats.org/officeDocument/2006/relationships/image" Target="../media/image321.svg"/><Relationship Id="rId52" Type="http://schemas.openxmlformats.org/officeDocument/2006/relationships/image" Target="../media/image342.png"/><Relationship Id="rId73" Type="http://schemas.openxmlformats.org/officeDocument/2006/relationships/image" Target="../media/image363.svg"/><Relationship Id="rId78" Type="http://schemas.openxmlformats.org/officeDocument/2006/relationships/image" Target="../media/image368.png"/><Relationship Id="rId94" Type="http://schemas.openxmlformats.org/officeDocument/2006/relationships/image" Target="../media/image384.png"/><Relationship Id="rId99" Type="http://schemas.openxmlformats.org/officeDocument/2006/relationships/image" Target="../media/image389.svg"/><Relationship Id="rId101" Type="http://schemas.openxmlformats.org/officeDocument/2006/relationships/image" Target="../media/image391.svg"/><Relationship Id="rId122" Type="http://schemas.openxmlformats.org/officeDocument/2006/relationships/image" Target="../media/image412.png"/><Relationship Id="rId143" Type="http://schemas.openxmlformats.org/officeDocument/2006/relationships/image" Target="../media/image433.png"/><Relationship Id="rId148" Type="http://schemas.openxmlformats.org/officeDocument/2006/relationships/image" Target="../media/image438.svg"/><Relationship Id="rId164" Type="http://schemas.openxmlformats.org/officeDocument/2006/relationships/image" Target="../media/image454.svg"/><Relationship Id="rId169" Type="http://schemas.openxmlformats.org/officeDocument/2006/relationships/image" Target="../media/image459.png"/><Relationship Id="rId185" Type="http://schemas.openxmlformats.org/officeDocument/2006/relationships/image" Target="../media/image475.png"/><Relationship Id="rId4" Type="http://schemas.openxmlformats.org/officeDocument/2006/relationships/image" Target="../media/image294.png"/><Relationship Id="rId9" Type="http://schemas.openxmlformats.org/officeDocument/2006/relationships/image" Target="../media/image299.svg"/><Relationship Id="rId180" Type="http://schemas.openxmlformats.org/officeDocument/2006/relationships/image" Target="../media/image470.svg"/><Relationship Id="rId26" Type="http://schemas.openxmlformats.org/officeDocument/2006/relationships/image" Target="../media/image316.png"/><Relationship Id="rId47" Type="http://schemas.openxmlformats.org/officeDocument/2006/relationships/image" Target="../media/image337.svg"/><Relationship Id="rId68" Type="http://schemas.openxmlformats.org/officeDocument/2006/relationships/image" Target="../media/image358.png"/><Relationship Id="rId89" Type="http://schemas.openxmlformats.org/officeDocument/2006/relationships/image" Target="../media/image379.svg"/><Relationship Id="rId112" Type="http://schemas.openxmlformats.org/officeDocument/2006/relationships/image" Target="../media/image402.png"/><Relationship Id="rId133" Type="http://schemas.openxmlformats.org/officeDocument/2006/relationships/image" Target="../media/image423.svg"/><Relationship Id="rId154" Type="http://schemas.openxmlformats.org/officeDocument/2006/relationships/image" Target="../media/image444.svg"/><Relationship Id="rId175" Type="http://schemas.openxmlformats.org/officeDocument/2006/relationships/image" Target="../media/image465.png"/><Relationship Id="rId16" Type="http://schemas.openxmlformats.org/officeDocument/2006/relationships/image" Target="../media/image306.png"/><Relationship Id="rId37" Type="http://schemas.openxmlformats.org/officeDocument/2006/relationships/image" Target="../media/image327.svg"/><Relationship Id="rId58" Type="http://schemas.openxmlformats.org/officeDocument/2006/relationships/image" Target="../media/image348.png"/><Relationship Id="rId79" Type="http://schemas.openxmlformats.org/officeDocument/2006/relationships/image" Target="../media/image369.svg"/><Relationship Id="rId102" Type="http://schemas.openxmlformats.org/officeDocument/2006/relationships/image" Target="../media/image392.png"/><Relationship Id="rId123" Type="http://schemas.openxmlformats.org/officeDocument/2006/relationships/image" Target="../media/image413.svg"/><Relationship Id="rId144" Type="http://schemas.openxmlformats.org/officeDocument/2006/relationships/image" Target="../media/image434.svg"/><Relationship Id="rId90" Type="http://schemas.openxmlformats.org/officeDocument/2006/relationships/image" Target="../media/image380.png"/><Relationship Id="rId165" Type="http://schemas.openxmlformats.org/officeDocument/2006/relationships/image" Target="../media/image455.png"/><Relationship Id="rId186" Type="http://schemas.openxmlformats.org/officeDocument/2006/relationships/image" Target="../media/image476.svg"/><Relationship Id="rId27" Type="http://schemas.openxmlformats.org/officeDocument/2006/relationships/image" Target="../media/image317.svg"/><Relationship Id="rId48" Type="http://schemas.openxmlformats.org/officeDocument/2006/relationships/image" Target="../media/image338.png"/><Relationship Id="rId69" Type="http://schemas.openxmlformats.org/officeDocument/2006/relationships/image" Target="../media/image359.svg"/><Relationship Id="rId113" Type="http://schemas.openxmlformats.org/officeDocument/2006/relationships/image" Target="../media/image403.svg"/><Relationship Id="rId134" Type="http://schemas.openxmlformats.org/officeDocument/2006/relationships/image" Target="../media/image424.png"/><Relationship Id="rId80" Type="http://schemas.openxmlformats.org/officeDocument/2006/relationships/image" Target="../media/image370.png"/><Relationship Id="rId155" Type="http://schemas.openxmlformats.org/officeDocument/2006/relationships/image" Target="../media/image445.png"/><Relationship Id="rId176" Type="http://schemas.openxmlformats.org/officeDocument/2006/relationships/image" Target="../media/image466.svg"/><Relationship Id="rId17" Type="http://schemas.openxmlformats.org/officeDocument/2006/relationships/image" Target="../media/image307.svg"/><Relationship Id="rId38" Type="http://schemas.openxmlformats.org/officeDocument/2006/relationships/image" Target="../media/image328.png"/><Relationship Id="rId59" Type="http://schemas.openxmlformats.org/officeDocument/2006/relationships/image" Target="../media/image349.svg"/><Relationship Id="rId103" Type="http://schemas.openxmlformats.org/officeDocument/2006/relationships/image" Target="../media/image393.svg"/><Relationship Id="rId124" Type="http://schemas.openxmlformats.org/officeDocument/2006/relationships/image" Target="../media/image414.png"/><Relationship Id="rId70" Type="http://schemas.openxmlformats.org/officeDocument/2006/relationships/image" Target="../media/image360.png"/><Relationship Id="rId91" Type="http://schemas.openxmlformats.org/officeDocument/2006/relationships/image" Target="../media/image381.svg"/><Relationship Id="rId145" Type="http://schemas.openxmlformats.org/officeDocument/2006/relationships/image" Target="../media/image435.png"/><Relationship Id="rId166" Type="http://schemas.openxmlformats.org/officeDocument/2006/relationships/image" Target="../media/image456.svg"/><Relationship Id="rId187" Type="http://schemas.openxmlformats.org/officeDocument/2006/relationships/image" Target="../media/image477.png"/><Relationship Id="rId1" Type="http://schemas.openxmlformats.org/officeDocument/2006/relationships/slideLayout" Target="../slideLayouts/slideLayout4.xml"/><Relationship Id="rId28" Type="http://schemas.openxmlformats.org/officeDocument/2006/relationships/image" Target="../media/image318.png"/><Relationship Id="rId49" Type="http://schemas.openxmlformats.org/officeDocument/2006/relationships/image" Target="../media/image339.svg"/><Relationship Id="rId114" Type="http://schemas.openxmlformats.org/officeDocument/2006/relationships/image" Target="../media/image404.png"/><Relationship Id="rId60" Type="http://schemas.openxmlformats.org/officeDocument/2006/relationships/image" Target="../media/image350.png"/><Relationship Id="rId81" Type="http://schemas.openxmlformats.org/officeDocument/2006/relationships/image" Target="../media/image371.svg"/><Relationship Id="rId135" Type="http://schemas.openxmlformats.org/officeDocument/2006/relationships/image" Target="../media/image425.svg"/><Relationship Id="rId156" Type="http://schemas.openxmlformats.org/officeDocument/2006/relationships/image" Target="../media/image446.svg"/><Relationship Id="rId177" Type="http://schemas.openxmlformats.org/officeDocument/2006/relationships/image" Target="../media/image4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png"/><Relationship Id="rId13" Type="http://schemas.openxmlformats.org/officeDocument/2006/relationships/image" Target="../media/image492.svg"/><Relationship Id="rId18" Type="http://schemas.openxmlformats.org/officeDocument/2006/relationships/image" Target="../media/image497.png"/><Relationship Id="rId3" Type="http://schemas.openxmlformats.org/officeDocument/2006/relationships/image" Target="../media/image482.svg"/><Relationship Id="rId21" Type="http://schemas.openxmlformats.org/officeDocument/2006/relationships/image" Target="../media/image500.svg"/><Relationship Id="rId7" Type="http://schemas.openxmlformats.org/officeDocument/2006/relationships/image" Target="../media/image486.svg"/><Relationship Id="rId12" Type="http://schemas.openxmlformats.org/officeDocument/2006/relationships/image" Target="../media/image491.png"/><Relationship Id="rId17" Type="http://schemas.openxmlformats.org/officeDocument/2006/relationships/image" Target="../media/image496.svg"/><Relationship Id="rId2" Type="http://schemas.openxmlformats.org/officeDocument/2006/relationships/image" Target="../media/image481.png"/><Relationship Id="rId16" Type="http://schemas.openxmlformats.org/officeDocument/2006/relationships/image" Target="../media/image495.png"/><Relationship Id="rId20" Type="http://schemas.openxmlformats.org/officeDocument/2006/relationships/image" Target="../media/image49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5.png"/><Relationship Id="rId11" Type="http://schemas.openxmlformats.org/officeDocument/2006/relationships/image" Target="../media/image490.svg"/><Relationship Id="rId24" Type="http://schemas.openxmlformats.org/officeDocument/2006/relationships/image" Target="../media/image503.png"/><Relationship Id="rId5" Type="http://schemas.openxmlformats.org/officeDocument/2006/relationships/image" Target="../media/image484.svg"/><Relationship Id="rId15" Type="http://schemas.openxmlformats.org/officeDocument/2006/relationships/image" Target="../media/image494.svg"/><Relationship Id="rId23" Type="http://schemas.openxmlformats.org/officeDocument/2006/relationships/image" Target="../media/image502.svg"/><Relationship Id="rId10" Type="http://schemas.openxmlformats.org/officeDocument/2006/relationships/image" Target="../media/image489.png"/><Relationship Id="rId19" Type="http://schemas.openxmlformats.org/officeDocument/2006/relationships/image" Target="../media/image498.svg"/><Relationship Id="rId4" Type="http://schemas.openxmlformats.org/officeDocument/2006/relationships/image" Target="../media/image483.png"/><Relationship Id="rId9" Type="http://schemas.openxmlformats.org/officeDocument/2006/relationships/image" Target="../media/image488.svg"/><Relationship Id="rId14" Type="http://schemas.openxmlformats.org/officeDocument/2006/relationships/image" Target="../media/image493.png"/><Relationship Id="rId22" Type="http://schemas.openxmlformats.org/officeDocument/2006/relationships/image" Target="../media/image501.png"/></Relationships>
</file>

<file path=ppt/slides/_rels/slide8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6.png"/><Relationship Id="rId21" Type="http://schemas.openxmlformats.org/officeDocument/2006/relationships/image" Target="../media/image521.svg"/><Relationship Id="rId34" Type="http://schemas.openxmlformats.org/officeDocument/2006/relationships/image" Target="../media/image534.png"/><Relationship Id="rId42" Type="http://schemas.openxmlformats.org/officeDocument/2006/relationships/image" Target="../media/image44.png"/><Relationship Id="rId47" Type="http://schemas.openxmlformats.org/officeDocument/2006/relationships/image" Target="../media/image545.svg"/><Relationship Id="rId50" Type="http://schemas.openxmlformats.org/officeDocument/2006/relationships/image" Target="../media/image548.png"/><Relationship Id="rId55" Type="http://schemas.openxmlformats.org/officeDocument/2006/relationships/image" Target="../media/image553.svg"/><Relationship Id="rId63" Type="http://schemas.openxmlformats.org/officeDocument/2006/relationships/image" Target="../media/image561.svg"/><Relationship Id="rId7" Type="http://schemas.openxmlformats.org/officeDocument/2006/relationships/image" Target="../media/image509.svg"/><Relationship Id="rId2" Type="http://schemas.openxmlformats.org/officeDocument/2006/relationships/image" Target="../media/image504.png"/><Relationship Id="rId16" Type="http://schemas.openxmlformats.org/officeDocument/2006/relationships/image" Target="../media/image518.png"/><Relationship Id="rId29" Type="http://schemas.openxmlformats.org/officeDocument/2006/relationships/image" Target="../media/image529.svg"/><Relationship Id="rId11" Type="http://schemas.openxmlformats.org/officeDocument/2006/relationships/image" Target="../media/image513.svg"/><Relationship Id="rId24" Type="http://schemas.openxmlformats.org/officeDocument/2006/relationships/image" Target="../media/image524.png"/><Relationship Id="rId32" Type="http://schemas.openxmlformats.org/officeDocument/2006/relationships/image" Target="../media/image532.png"/><Relationship Id="rId37" Type="http://schemas.openxmlformats.org/officeDocument/2006/relationships/image" Target="../media/image537.svg"/><Relationship Id="rId40" Type="http://schemas.openxmlformats.org/officeDocument/2006/relationships/image" Target="../media/image540.png"/><Relationship Id="rId45" Type="http://schemas.openxmlformats.org/officeDocument/2006/relationships/image" Target="../media/image543.svg"/><Relationship Id="rId53" Type="http://schemas.openxmlformats.org/officeDocument/2006/relationships/image" Target="../media/image551.svg"/><Relationship Id="rId58" Type="http://schemas.openxmlformats.org/officeDocument/2006/relationships/image" Target="../media/image556.png"/><Relationship Id="rId66" Type="http://schemas.openxmlformats.org/officeDocument/2006/relationships/image" Target="../media/image564.png"/><Relationship Id="rId5" Type="http://schemas.openxmlformats.org/officeDocument/2006/relationships/image" Target="../media/image507.svg"/><Relationship Id="rId61" Type="http://schemas.openxmlformats.org/officeDocument/2006/relationships/image" Target="../media/image559.svg"/><Relationship Id="rId19" Type="http://schemas.openxmlformats.org/officeDocument/2006/relationships/image" Target="../media/image56.svg"/><Relationship Id="rId14" Type="http://schemas.openxmlformats.org/officeDocument/2006/relationships/image" Target="../media/image516.png"/><Relationship Id="rId22" Type="http://schemas.openxmlformats.org/officeDocument/2006/relationships/image" Target="../media/image522.png"/><Relationship Id="rId27" Type="http://schemas.openxmlformats.org/officeDocument/2006/relationships/image" Target="../media/image527.svg"/><Relationship Id="rId30" Type="http://schemas.openxmlformats.org/officeDocument/2006/relationships/image" Target="../media/image530.png"/><Relationship Id="rId35" Type="http://schemas.openxmlformats.org/officeDocument/2006/relationships/image" Target="../media/image535.svg"/><Relationship Id="rId43" Type="http://schemas.openxmlformats.org/officeDocument/2006/relationships/image" Target="../media/image45.svg"/><Relationship Id="rId48" Type="http://schemas.openxmlformats.org/officeDocument/2006/relationships/image" Target="../media/image546.png"/><Relationship Id="rId56" Type="http://schemas.openxmlformats.org/officeDocument/2006/relationships/image" Target="../media/image554.png"/><Relationship Id="rId64" Type="http://schemas.openxmlformats.org/officeDocument/2006/relationships/image" Target="../media/image562.png"/><Relationship Id="rId8" Type="http://schemas.openxmlformats.org/officeDocument/2006/relationships/image" Target="../media/image510.png"/><Relationship Id="rId51" Type="http://schemas.openxmlformats.org/officeDocument/2006/relationships/image" Target="../media/image549.svg"/><Relationship Id="rId3" Type="http://schemas.openxmlformats.org/officeDocument/2006/relationships/image" Target="../media/image505.svg"/><Relationship Id="rId12" Type="http://schemas.openxmlformats.org/officeDocument/2006/relationships/image" Target="../media/image514.png"/><Relationship Id="rId17" Type="http://schemas.openxmlformats.org/officeDocument/2006/relationships/image" Target="../media/image519.svg"/><Relationship Id="rId25" Type="http://schemas.openxmlformats.org/officeDocument/2006/relationships/image" Target="../media/image525.svg"/><Relationship Id="rId33" Type="http://schemas.openxmlformats.org/officeDocument/2006/relationships/image" Target="../media/image533.svg"/><Relationship Id="rId38" Type="http://schemas.openxmlformats.org/officeDocument/2006/relationships/image" Target="../media/image538.png"/><Relationship Id="rId46" Type="http://schemas.openxmlformats.org/officeDocument/2006/relationships/image" Target="../media/image544.png"/><Relationship Id="rId59" Type="http://schemas.openxmlformats.org/officeDocument/2006/relationships/image" Target="../media/image557.svg"/><Relationship Id="rId67" Type="http://schemas.openxmlformats.org/officeDocument/2006/relationships/image" Target="../media/image565.svg"/><Relationship Id="rId20" Type="http://schemas.openxmlformats.org/officeDocument/2006/relationships/image" Target="../media/image520.png"/><Relationship Id="rId41" Type="http://schemas.openxmlformats.org/officeDocument/2006/relationships/image" Target="../media/image541.svg"/><Relationship Id="rId54" Type="http://schemas.openxmlformats.org/officeDocument/2006/relationships/image" Target="../media/image552.png"/><Relationship Id="rId62" Type="http://schemas.openxmlformats.org/officeDocument/2006/relationships/image" Target="../media/image5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8.png"/><Relationship Id="rId15" Type="http://schemas.openxmlformats.org/officeDocument/2006/relationships/image" Target="../media/image517.svg"/><Relationship Id="rId23" Type="http://schemas.openxmlformats.org/officeDocument/2006/relationships/image" Target="../media/image523.svg"/><Relationship Id="rId28" Type="http://schemas.openxmlformats.org/officeDocument/2006/relationships/image" Target="../media/image528.png"/><Relationship Id="rId36" Type="http://schemas.openxmlformats.org/officeDocument/2006/relationships/image" Target="../media/image536.png"/><Relationship Id="rId49" Type="http://schemas.openxmlformats.org/officeDocument/2006/relationships/image" Target="../media/image547.svg"/><Relationship Id="rId57" Type="http://schemas.openxmlformats.org/officeDocument/2006/relationships/image" Target="../media/image555.svg"/><Relationship Id="rId10" Type="http://schemas.openxmlformats.org/officeDocument/2006/relationships/image" Target="../media/image512.png"/><Relationship Id="rId31" Type="http://schemas.openxmlformats.org/officeDocument/2006/relationships/image" Target="../media/image531.svg"/><Relationship Id="rId44" Type="http://schemas.openxmlformats.org/officeDocument/2006/relationships/image" Target="../media/image542.png"/><Relationship Id="rId52" Type="http://schemas.openxmlformats.org/officeDocument/2006/relationships/image" Target="../media/image550.png"/><Relationship Id="rId60" Type="http://schemas.openxmlformats.org/officeDocument/2006/relationships/image" Target="../media/image558.png"/><Relationship Id="rId65" Type="http://schemas.openxmlformats.org/officeDocument/2006/relationships/image" Target="../media/image563.svg"/><Relationship Id="rId4" Type="http://schemas.openxmlformats.org/officeDocument/2006/relationships/image" Target="../media/image506.png"/><Relationship Id="rId9" Type="http://schemas.openxmlformats.org/officeDocument/2006/relationships/image" Target="../media/image511.svg"/><Relationship Id="rId13" Type="http://schemas.openxmlformats.org/officeDocument/2006/relationships/image" Target="../media/image515.svg"/><Relationship Id="rId18" Type="http://schemas.openxmlformats.org/officeDocument/2006/relationships/image" Target="../media/image55.png"/><Relationship Id="rId39" Type="http://schemas.openxmlformats.org/officeDocument/2006/relationships/image" Target="../media/image539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svg"/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0.png"/><Relationship Id="rId5" Type="http://schemas.openxmlformats.org/officeDocument/2006/relationships/image" Target="../media/image569.png"/><Relationship Id="rId4" Type="http://schemas.openxmlformats.org/officeDocument/2006/relationships/image" Target="../media/image568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678425" y="3251783"/>
            <a:ext cx="10330234" cy="1200329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400" dirty="0"/>
              <a:t>Automating Fabric Solution Deployment</a:t>
            </a:r>
            <a:br>
              <a:rPr lang="en-US" sz="2400" dirty="0"/>
            </a:br>
            <a:r>
              <a:rPr lang="en-US" sz="2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Guidance and Best Practices with CI/CD for Deploying and Updating Fabric Solutions</a:t>
            </a: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58ABB-3954-117E-6231-4333C8890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CCC3AE0E-3630-96D8-5FB8-58B5B7AA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 Files 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FB60616F-E5CA-45FE-F267-13C6B8935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Fabric ALM strategy with CI/CD based on item definition files</a:t>
            </a:r>
          </a:p>
          <a:p>
            <a:pPr lvl="1"/>
            <a:r>
              <a:rPr lang="en-US" dirty="0"/>
              <a:t>Fabric automatically serializes workspace items into set of item definition files</a:t>
            </a:r>
          </a:p>
          <a:p>
            <a:pPr lvl="1"/>
            <a:r>
              <a:rPr lang="en-US" dirty="0"/>
              <a:t>Each type of workspace item defines the set of files that constitutes a valid item definition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2E53CC-598F-3C13-1ADC-17D530C9F3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3" r="10471"/>
          <a:stretch/>
        </p:blipFill>
        <p:spPr>
          <a:xfrm>
            <a:off x="5893184" y="2728400"/>
            <a:ext cx="3195809" cy="8338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FCECF3-B1FD-4EA6-B60A-4129A5813C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7" r="9720"/>
          <a:stretch/>
        </p:blipFill>
        <p:spPr>
          <a:xfrm>
            <a:off x="5893184" y="6045811"/>
            <a:ext cx="3206888" cy="80947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C39708-2719-2667-9346-C48F503FB1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988"/>
          <a:stretch/>
        </p:blipFill>
        <p:spPr>
          <a:xfrm>
            <a:off x="5893184" y="4920236"/>
            <a:ext cx="3195787" cy="10537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DEA87F-A7FF-A821-AAE2-62BD0C6805C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9671"/>
          <a:stretch/>
        </p:blipFill>
        <p:spPr>
          <a:xfrm>
            <a:off x="5893183" y="3634161"/>
            <a:ext cx="3195796" cy="12142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35D7D0-93F4-1E16-A403-E149463B08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314" t="22433" r="39186"/>
          <a:stretch/>
        </p:blipFill>
        <p:spPr>
          <a:xfrm>
            <a:off x="983322" y="2728400"/>
            <a:ext cx="3062646" cy="25189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0435E1-745B-3715-C863-D2D2DB73C1F2}"/>
              </a:ext>
            </a:extLst>
          </p:cNvPr>
          <p:cNvCxnSpPr>
            <a:cxnSpLocks/>
          </p:cNvCxnSpPr>
          <p:nvPr/>
        </p:nvCxnSpPr>
        <p:spPr>
          <a:xfrm flipV="1">
            <a:off x="3349471" y="3131256"/>
            <a:ext cx="2426365" cy="879367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FBBCA5-22EC-BD22-D558-9EC20845179D}"/>
              </a:ext>
            </a:extLst>
          </p:cNvPr>
          <p:cNvCxnSpPr>
            <a:cxnSpLocks/>
          </p:cNvCxnSpPr>
          <p:nvPr/>
        </p:nvCxnSpPr>
        <p:spPr>
          <a:xfrm flipV="1">
            <a:off x="3209377" y="3987874"/>
            <a:ext cx="2543711" cy="376495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B9638B-843A-A5D8-31D2-713BCBE870F7}"/>
              </a:ext>
            </a:extLst>
          </p:cNvPr>
          <p:cNvCxnSpPr>
            <a:cxnSpLocks/>
          </p:cNvCxnSpPr>
          <p:nvPr/>
        </p:nvCxnSpPr>
        <p:spPr>
          <a:xfrm>
            <a:off x="3638325" y="4736978"/>
            <a:ext cx="2114763" cy="501201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9DCC73-D81F-8407-5AB4-DC5846208070}"/>
              </a:ext>
            </a:extLst>
          </p:cNvPr>
          <p:cNvCxnSpPr>
            <a:cxnSpLocks/>
          </p:cNvCxnSpPr>
          <p:nvPr/>
        </p:nvCxnSpPr>
        <p:spPr>
          <a:xfrm>
            <a:off x="2447166" y="5093622"/>
            <a:ext cx="3305922" cy="1145132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78021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A3F83-F2B8-65AC-072B-8461AE0C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70332-6580-4A25-BA24-C73AA3A3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Fabric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4DF6D-EEA5-656F-31D0-0897E19DE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Fabric items can be created and updated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can pass item definition when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You can modify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passing item definition</a:t>
            </a:r>
          </a:p>
          <a:p>
            <a:pPr lvl="1"/>
            <a:r>
              <a:rPr lang="en-US" dirty="0"/>
              <a:t>You can retrieve item definition for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3E8D36-3687-F8EF-284F-2A71BC46B435}"/>
              </a:ext>
            </a:extLst>
          </p:cNvPr>
          <p:cNvSpPr/>
          <p:nvPr/>
        </p:nvSpPr>
        <p:spPr bwMode="auto">
          <a:xfrm>
            <a:off x="1391387" y="2948709"/>
            <a:ext cx="2028629" cy="33097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8B581A-422D-FA47-DD41-99FBF06BFE4A}"/>
              </a:ext>
            </a:extLst>
          </p:cNvPr>
          <p:cNvSpPr/>
          <p:nvPr/>
        </p:nvSpPr>
        <p:spPr bwMode="auto">
          <a:xfrm>
            <a:off x="8108730" y="2949690"/>
            <a:ext cx="2028629" cy="33097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REST APIs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4AB81-FCBD-B733-4582-F3871DA55445}"/>
              </a:ext>
            </a:extLst>
          </p:cNvPr>
          <p:cNvGrpSpPr/>
          <p:nvPr/>
        </p:nvGrpSpPr>
        <p:grpSpPr>
          <a:xfrm>
            <a:off x="3669486" y="3234265"/>
            <a:ext cx="4152068" cy="709723"/>
            <a:chOff x="4067606" y="3723515"/>
            <a:chExt cx="4152068" cy="70972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C806F671-D9E1-A7ED-1797-9460BF1B5547}"/>
                </a:ext>
              </a:extLst>
            </p:cNvPr>
            <p:cNvSpPr/>
            <p:nvPr/>
          </p:nvSpPr>
          <p:spPr bwMode="auto">
            <a:xfrm>
              <a:off x="5300058" y="3810990"/>
              <a:ext cx="291961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Create Item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71E4E4F-0C2F-75A9-03F1-E895D07280A4}"/>
                </a:ext>
              </a:extLst>
            </p:cNvPr>
            <p:cNvSpPr/>
            <p:nvPr/>
          </p:nvSpPr>
          <p:spPr bwMode="auto">
            <a:xfrm>
              <a:off x="4067606" y="3723515"/>
              <a:ext cx="1232452" cy="709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E36C3A-7AC8-B9A0-B760-03D28F383C54}"/>
              </a:ext>
            </a:extLst>
          </p:cNvPr>
          <p:cNvGrpSpPr/>
          <p:nvPr/>
        </p:nvGrpSpPr>
        <p:grpSpPr>
          <a:xfrm>
            <a:off x="3707192" y="4237293"/>
            <a:ext cx="4114363" cy="709723"/>
            <a:chOff x="4174871" y="6073182"/>
            <a:chExt cx="4114363" cy="709723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39D28012-1647-AD4D-44E5-ADCBB381BDDA}"/>
                </a:ext>
              </a:extLst>
            </p:cNvPr>
            <p:cNvSpPr/>
            <p:nvPr/>
          </p:nvSpPr>
          <p:spPr bwMode="auto">
            <a:xfrm>
              <a:off x="5454458" y="6150072"/>
              <a:ext cx="283477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0F40DC-4488-12DF-2F96-234FF6A2FA46}"/>
                </a:ext>
              </a:extLst>
            </p:cNvPr>
            <p:cNvSpPr/>
            <p:nvPr/>
          </p:nvSpPr>
          <p:spPr bwMode="auto">
            <a:xfrm>
              <a:off x="4174871" y="6073182"/>
              <a:ext cx="1232452" cy="709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605B4C-C2EF-CBF3-9D1A-66221458A6E1}"/>
              </a:ext>
            </a:extLst>
          </p:cNvPr>
          <p:cNvGrpSpPr/>
          <p:nvPr/>
        </p:nvGrpSpPr>
        <p:grpSpPr>
          <a:xfrm>
            <a:off x="3678946" y="5240321"/>
            <a:ext cx="4142605" cy="709723"/>
            <a:chOff x="3840332" y="4643605"/>
            <a:chExt cx="4049787" cy="7097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94B58AF6-97BE-542C-5558-59458A02A6E5}"/>
                </a:ext>
              </a:extLst>
            </p:cNvPr>
            <p:cNvSpPr/>
            <p:nvPr/>
          </p:nvSpPr>
          <p:spPr bwMode="auto">
            <a:xfrm flipH="1">
              <a:off x="5118857" y="4720495"/>
              <a:ext cx="2771262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Get Item Definition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BDB3E14-87C3-1A74-ED59-1684CC0FFDE2}"/>
                </a:ext>
              </a:extLst>
            </p:cNvPr>
            <p:cNvSpPr/>
            <p:nvPr/>
          </p:nvSpPr>
          <p:spPr bwMode="auto">
            <a:xfrm>
              <a:off x="3840332" y="4643605"/>
              <a:ext cx="1232452" cy="709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2100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E8BA2-4E00-8639-271F-5FBD58565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DC377-B677-314D-0DB0-BE370022C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84748"/>
          </a:xfrm>
        </p:spPr>
        <p:txBody>
          <a:bodyPr/>
          <a:lstStyle/>
          <a:p>
            <a:r>
              <a:rPr lang="en-US" sz="3500" dirty="0"/>
              <a:t>Deploying Solution by Copying Items in Source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0E713-60CD-E6A0-B945-2A98159835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Fabric items can be cloned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Retrieve item definition from source workspace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Manipulate content of item definition part files such as substitute source Ids for target Ids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 create new item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API to update existing item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30A629-FF7A-CF74-5092-AE79306B2982}"/>
              </a:ext>
            </a:extLst>
          </p:cNvPr>
          <p:cNvSpPr/>
          <p:nvPr/>
        </p:nvSpPr>
        <p:spPr bwMode="auto">
          <a:xfrm>
            <a:off x="4786778" y="3357906"/>
            <a:ext cx="1997708" cy="272647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586423-86EF-544E-36EA-C5CBFB690A58}"/>
              </a:ext>
            </a:extLst>
          </p:cNvPr>
          <p:cNvSpPr/>
          <p:nvPr/>
        </p:nvSpPr>
        <p:spPr bwMode="auto">
          <a:xfrm>
            <a:off x="1098793" y="3357906"/>
            <a:ext cx="1666208" cy="27264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Source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8C3F33-88DB-E814-72AE-867B46DCFDC0}"/>
              </a:ext>
            </a:extLst>
          </p:cNvPr>
          <p:cNvSpPr/>
          <p:nvPr/>
        </p:nvSpPr>
        <p:spPr bwMode="auto">
          <a:xfrm>
            <a:off x="9140091" y="3457606"/>
            <a:ext cx="1598886" cy="27264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Target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9BDC51-7D83-B1B1-2B52-60AD47B4E6F8}"/>
              </a:ext>
            </a:extLst>
          </p:cNvPr>
          <p:cNvGrpSpPr/>
          <p:nvPr/>
        </p:nvGrpSpPr>
        <p:grpSpPr>
          <a:xfrm>
            <a:off x="2834150" y="3927961"/>
            <a:ext cx="1811243" cy="1000045"/>
            <a:chOff x="2834150" y="3927961"/>
            <a:chExt cx="1811243" cy="1000045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3D0A5867-6BE9-C6F3-F6C8-EE0A22055C86}"/>
                </a:ext>
              </a:extLst>
            </p:cNvPr>
            <p:cNvSpPr/>
            <p:nvPr/>
          </p:nvSpPr>
          <p:spPr bwMode="auto">
            <a:xfrm>
              <a:off x="2834150" y="4372062"/>
              <a:ext cx="18112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Item Definition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EB0BC7F-53E1-3F89-2031-FBE3B0575505}"/>
                </a:ext>
              </a:extLst>
            </p:cNvPr>
            <p:cNvSpPr/>
            <p:nvPr/>
          </p:nvSpPr>
          <p:spPr bwMode="auto">
            <a:xfrm>
              <a:off x="2864339" y="3927961"/>
              <a:ext cx="767889" cy="4441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EF146E-0029-D26B-4D4F-49DAC8E55DBC}"/>
              </a:ext>
            </a:extLst>
          </p:cNvPr>
          <p:cNvGrpSpPr/>
          <p:nvPr/>
        </p:nvGrpSpPr>
        <p:grpSpPr>
          <a:xfrm>
            <a:off x="6977763" y="4928006"/>
            <a:ext cx="2024029" cy="1000045"/>
            <a:chOff x="6977763" y="4928006"/>
            <a:chExt cx="2024029" cy="1000045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90A85A7B-3EFC-6E8C-6E24-BBAF30A531A1}"/>
                </a:ext>
              </a:extLst>
            </p:cNvPr>
            <p:cNvSpPr/>
            <p:nvPr/>
          </p:nvSpPr>
          <p:spPr bwMode="auto">
            <a:xfrm>
              <a:off x="6977763" y="5372107"/>
              <a:ext cx="2024029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Update Item Definition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6F2E62C-04BB-611E-4F2F-08218DEE1DD9}"/>
                </a:ext>
              </a:extLst>
            </p:cNvPr>
            <p:cNvSpPr/>
            <p:nvPr/>
          </p:nvSpPr>
          <p:spPr bwMode="auto">
            <a:xfrm>
              <a:off x="6977763" y="4928006"/>
              <a:ext cx="767889" cy="44410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D61A15C-4512-554F-9CF3-D180D8E0DD56}"/>
              </a:ext>
            </a:extLst>
          </p:cNvPr>
          <p:cNvGrpSpPr/>
          <p:nvPr/>
        </p:nvGrpSpPr>
        <p:grpSpPr>
          <a:xfrm>
            <a:off x="6929445" y="3662935"/>
            <a:ext cx="2024030" cy="1023310"/>
            <a:chOff x="6929445" y="3662935"/>
            <a:chExt cx="2024030" cy="102331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BC9E84C-4CA4-87AF-D11D-C751AD682BF4}"/>
                </a:ext>
              </a:extLst>
            </p:cNvPr>
            <p:cNvSpPr/>
            <p:nvPr/>
          </p:nvSpPr>
          <p:spPr bwMode="auto">
            <a:xfrm>
              <a:off x="6929445" y="4130301"/>
              <a:ext cx="2024030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Create Item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68582B5-F3A3-D8E7-4DD2-E5D481F9688D}"/>
                </a:ext>
              </a:extLst>
            </p:cNvPr>
            <p:cNvSpPr/>
            <p:nvPr/>
          </p:nvSpPr>
          <p:spPr bwMode="auto">
            <a:xfrm>
              <a:off x="6938559" y="3662935"/>
              <a:ext cx="767889" cy="44410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9E525D-80CF-FEB6-0F33-69515CD32555}"/>
              </a:ext>
            </a:extLst>
          </p:cNvPr>
          <p:cNvGrpSpPr/>
          <p:nvPr/>
        </p:nvGrpSpPr>
        <p:grpSpPr>
          <a:xfrm>
            <a:off x="5290933" y="3894262"/>
            <a:ext cx="1080370" cy="1680628"/>
            <a:chOff x="4861169" y="4439785"/>
            <a:chExt cx="1232453" cy="196889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CF1CE82-85F7-1E78-DCAB-98F2E88A59C5}"/>
                </a:ext>
              </a:extLst>
            </p:cNvPr>
            <p:cNvSpPr/>
            <p:nvPr/>
          </p:nvSpPr>
          <p:spPr bwMode="auto">
            <a:xfrm>
              <a:off x="4861169" y="4439785"/>
              <a:ext cx="1232452" cy="47465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Source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DA0CDE4-2DA5-6B29-5B00-162467E7E1E7}"/>
                </a:ext>
              </a:extLst>
            </p:cNvPr>
            <p:cNvSpPr/>
            <p:nvPr/>
          </p:nvSpPr>
          <p:spPr bwMode="auto">
            <a:xfrm>
              <a:off x="4861170" y="5934026"/>
              <a:ext cx="1232452" cy="47465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Updated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E96DA9-4102-5908-233C-EA82E9657AB1}"/>
                </a:ext>
              </a:extLst>
            </p:cNvPr>
            <p:cNvGrpSpPr/>
            <p:nvPr/>
          </p:nvGrpSpPr>
          <p:grpSpPr>
            <a:xfrm>
              <a:off x="5082991" y="4929990"/>
              <a:ext cx="771223" cy="988481"/>
              <a:chOff x="1794846" y="4541357"/>
              <a:chExt cx="771223" cy="988481"/>
            </a:xfrm>
          </p:grpSpPr>
          <p:sp>
            <p:nvSpPr>
              <p:cNvPr id="14" name="Arrow: Down 13">
                <a:extLst>
                  <a:ext uri="{FF2B5EF4-FFF2-40B4-BE49-F238E27FC236}">
                    <a16:creationId xmlns:a16="http://schemas.microsoft.com/office/drawing/2014/main" id="{F48180A5-6592-B697-8A48-141146EE3822}"/>
                  </a:ext>
                </a:extLst>
              </p:cNvPr>
              <p:cNvSpPr/>
              <p:nvPr/>
            </p:nvSpPr>
            <p:spPr bwMode="auto">
              <a:xfrm>
                <a:off x="1997603" y="4541357"/>
                <a:ext cx="380813" cy="988481"/>
              </a:xfrm>
              <a:prstGeom prst="downArrow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Flowchart: Document 16">
                <a:extLst>
                  <a:ext uri="{FF2B5EF4-FFF2-40B4-BE49-F238E27FC236}">
                    <a16:creationId xmlns:a16="http://schemas.microsoft.com/office/drawing/2014/main" id="{77F1FB84-CCDD-9A62-8946-569CC7723045}"/>
                  </a:ext>
                </a:extLst>
              </p:cNvPr>
              <p:cNvSpPr/>
              <p:nvPr/>
            </p:nvSpPr>
            <p:spPr bwMode="auto">
              <a:xfrm>
                <a:off x="1794846" y="4647431"/>
                <a:ext cx="771223" cy="585840"/>
              </a:xfrm>
              <a:prstGeom prst="flowChartDocumen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8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update</a:t>
                </a:r>
              </a:p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8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Item</a:t>
                </a:r>
              </a:p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8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definition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97607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789D-FB69-9EC6-122E-C213F5AB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Workflows for Custom API-driven Pipelines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DFDB4-693D-F965-4BF8-DB9E6502F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08817"/>
          </a:xfrm>
        </p:spPr>
        <p:txBody>
          <a:bodyPr/>
          <a:lstStyle/>
          <a:p>
            <a:r>
              <a:rPr lang="en-US" sz="20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new target workspace and clones source workspace items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always creates target workspace and builds it from scratch</a:t>
            </a:r>
          </a:p>
          <a:p>
            <a:pPr lvl="1"/>
            <a:r>
              <a:rPr lang="en-US" dirty="0"/>
              <a:t>Fabric REST APIs provide necessary CRUD APIs for managing workspace items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9400" lvl="1" indent="0">
              <a:buNone/>
            </a:pPr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r>
              <a:rPr lang="en-US" sz="20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processes set of updates on target workspace that already exists</a:t>
            </a:r>
          </a:p>
          <a:p>
            <a:pPr lvl="1"/>
            <a:r>
              <a:rPr lang="en-US" dirty="0"/>
              <a:t>Source workspace items that already exist in target workspace are updated</a:t>
            </a:r>
          </a:p>
          <a:p>
            <a:pPr lvl="1"/>
            <a:r>
              <a:rPr lang="en-US" dirty="0"/>
              <a:t>Source workspace items that do not already exist in target workspace are created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F69560-2101-D62C-E457-844468DD52C9}"/>
              </a:ext>
            </a:extLst>
          </p:cNvPr>
          <p:cNvGrpSpPr/>
          <p:nvPr/>
        </p:nvGrpSpPr>
        <p:grpSpPr>
          <a:xfrm>
            <a:off x="1289021" y="2472355"/>
            <a:ext cx="2047204" cy="1436070"/>
            <a:chOff x="1069668" y="2769166"/>
            <a:chExt cx="2895211" cy="21450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D76D2A-E484-06ED-71DA-40BF2296B898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D996633-6771-C081-E1AB-2FA161D0245E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550496-AF21-BE84-34F2-7EC0B259C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C26E8D-61F8-12A5-6843-B5FEF5894BF7}"/>
              </a:ext>
            </a:extLst>
          </p:cNvPr>
          <p:cNvGrpSpPr/>
          <p:nvPr/>
        </p:nvGrpSpPr>
        <p:grpSpPr>
          <a:xfrm>
            <a:off x="3425390" y="2472355"/>
            <a:ext cx="3695589" cy="1436070"/>
            <a:chOff x="3372559" y="2802234"/>
            <a:chExt cx="3695589" cy="14360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038F7FD-BBE2-3272-8ED6-C2CBB792B7A5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FC6E84FA-9327-5234-5870-7695D32ABF4C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00D159D3-1655-1422-29A4-652635EDB3CB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B51F6F-0C58-5168-731A-361E2C904388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D00C32F-3E64-7006-670F-FA59BBF2E961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Target Workspace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F54E3C6-5D7E-0894-56D5-5C85FF57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89C6659-BF0E-936D-4463-09B02FE84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15D097-FAAB-8CFE-EBD4-CF24215CF683}"/>
              </a:ext>
            </a:extLst>
          </p:cNvPr>
          <p:cNvGrpSpPr/>
          <p:nvPr/>
        </p:nvGrpSpPr>
        <p:grpSpPr>
          <a:xfrm>
            <a:off x="1202457" y="5319264"/>
            <a:ext cx="2047204" cy="1436070"/>
            <a:chOff x="1069668" y="2769166"/>
            <a:chExt cx="2895211" cy="214508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4CC7E7-E2A5-FAA8-9C4E-6F70F5448ED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FB93347-A81E-EB97-DA78-CD6E08833344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F36D05-F575-C01E-4521-C9ABE8F4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105110-3F35-5CFE-1D06-707E33DE5E13}"/>
              </a:ext>
            </a:extLst>
          </p:cNvPr>
          <p:cNvGrpSpPr/>
          <p:nvPr/>
        </p:nvGrpSpPr>
        <p:grpSpPr>
          <a:xfrm>
            <a:off x="3338826" y="5485187"/>
            <a:ext cx="1556489" cy="1104223"/>
            <a:chOff x="3618271" y="2939328"/>
            <a:chExt cx="2180595" cy="1246891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FFCE8C7A-ACB5-02BE-E0AE-5CC2DE588F97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B109B92-DC95-F8C5-1C7A-29B581F1B1E4}"/>
                </a:ext>
              </a:extLst>
            </p:cNvPr>
            <p:cNvSpPr/>
            <p:nvPr/>
          </p:nvSpPr>
          <p:spPr>
            <a:xfrm>
              <a:off x="3940513" y="2939328"/>
              <a:ext cx="1415265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Update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Items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4DC966-65E8-45E9-32C2-C21FB103A70A}"/>
              </a:ext>
            </a:extLst>
          </p:cNvPr>
          <p:cNvGrpSpPr/>
          <p:nvPr/>
        </p:nvGrpSpPr>
        <p:grpSpPr>
          <a:xfrm>
            <a:off x="4987211" y="5319264"/>
            <a:ext cx="2047204" cy="1436070"/>
            <a:chOff x="1069668" y="2769166"/>
            <a:chExt cx="2895211" cy="214508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8CC098-862C-A85D-903C-F9C7B67ADB0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7D377A-1590-A7A5-56B1-10CD0308488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B23AC4-A5B2-5191-4766-07D1097A1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997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9B6B9-767E-E6CE-D106-864242ED8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3CC731-9521-EDC4-DF78-B0381B6E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Motivation for Custom API-driven Pipelines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8B93BE7E-D766-D7DE-762B-78F8D0C07F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016758"/>
          </a:xfrm>
        </p:spPr>
        <p:txBody>
          <a:bodyPr/>
          <a:lstStyle/>
          <a:p>
            <a:r>
              <a:rPr lang="en-US" dirty="0"/>
              <a:t>Staged deployment used to push changes between environments like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sz="2000" dirty="0"/>
              <a:t>&gt;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sz="2000" dirty="0"/>
              <a:t> &gt;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downstream workspaces on demand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pushes out full update to all workspace items or partial update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600" dirty="0"/>
              <a:t>and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workflows can cross environments such as Entra Id tenant boundaries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Building each stage requires configuring different datasource paths 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for must configure datasources differently for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DADBF5-EE00-078F-D529-9582A59FA2ED}"/>
              </a:ext>
            </a:extLst>
          </p:cNvPr>
          <p:cNvGrpSpPr/>
          <p:nvPr/>
        </p:nvGrpSpPr>
        <p:grpSpPr>
          <a:xfrm>
            <a:off x="1216497" y="2795430"/>
            <a:ext cx="9704332" cy="2060786"/>
            <a:chOff x="1117743" y="2364968"/>
            <a:chExt cx="9704332" cy="206078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A7F71C3-7591-BB02-AED9-2444906D9C6A}"/>
                </a:ext>
              </a:extLst>
            </p:cNvPr>
            <p:cNvSpPr/>
            <p:nvPr/>
          </p:nvSpPr>
          <p:spPr bwMode="auto">
            <a:xfrm>
              <a:off x="7795833" y="2379040"/>
              <a:ext cx="3026242" cy="20467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C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65C65FF-51D2-1A77-EDA1-79D7E0B9ECD4}"/>
                </a:ext>
              </a:extLst>
            </p:cNvPr>
            <p:cNvSpPr/>
            <p:nvPr/>
          </p:nvSpPr>
          <p:spPr bwMode="auto">
            <a:xfrm>
              <a:off x="4148799" y="2372004"/>
              <a:ext cx="3647034" cy="20467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B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252441F-F6B3-785E-BEC5-92116BE37811}"/>
                </a:ext>
              </a:extLst>
            </p:cNvPr>
            <p:cNvSpPr/>
            <p:nvPr/>
          </p:nvSpPr>
          <p:spPr bwMode="auto">
            <a:xfrm>
              <a:off x="1117743" y="2364968"/>
              <a:ext cx="3026242" cy="20537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24B53B-ABE3-87B7-2B43-67E042C19F12}"/>
              </a:ext>
            </a:extLst>
          </p:cNvPr>
          <p:cNvGrpSpPr/>
          <p:nvPr/>
        </p:nvGrpSpPr>
        <p:grpSpPr>
          <a:xfrm>
            <a:off x="1423432" y="3053076"/>
            <a:ext cx="2047204" cy="1436070"/>
            <a:chOff x="1069668" y="2769166"/>
            <a:chExt cx="2895211" cy="214508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EEAA03-FE83-1679-A338-62DBF441E319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Dev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A503C9-52A5-AF12-D312-08B73F9BC648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8C7FC17-6734-0D91-34BF-B51A116CA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6E9446-56BC-8E09-6CC8-A6C62621101D}"/>
              </a:ext>
            </a:extLst>
          </p:cNvPr>
          <p:cNvGrpSpPr/>
          <p:nvPr/>
        </p:nvGrpSpPr>
        <p:grpSpPr>
          <a:xfrm>
            <a:off x="3490977" y="3053076"/>
            <a:ext cx="3695589" cy="1436070"/>
            <a:chOff x="3372559" y="2802234"/>
            <a:chExt cx="3695589" cy="143607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895A7D9-7048-A970-7853-00CD8A9E285B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00C3A386-CC33-44DD-B61B-1DE22F803F80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54F0A82-C475-3697-DFB6-78D8679D6DC3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1649978-988A-E3B0-05B2-67BD90D8297D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8605763-63D7-E776-6F8B-AEBDDE229696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C6215A1-C16A-5C69-AA4C-32B94361CC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7972069-9F3E-79DF-8E96-A73B88531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73173C-0EAC-FAA2-ADCA-B48E90F60B75}"/>
              </a:ext>
            </a:extLst>
          </p:cNvPr>
          <p:cNvGrpSpPr/>
          <p:nvPr/>
        </p:nvGrpSpPr>
        <p:grpSpPr>
          <a:xfrm>
            <a:off x="7170339" y="3055021"/>
            <a:ext cx="3669473" cy="1436070"/>
            <a:chOff x="7051921" y="2804179"/>
            <a:chExt cx="3669473" cy="143607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D91689D-03CF-10B7-2BDF-9D594AA5EDF1}"/>
                </a:ext>
              </a:extLst>
            </p:cNvPr>
            <p:cNvGrpSpPr/>
            <p:nvPr/>
          </p:nvGrpSpPr>
          <p:grpSpPr>
            <a:xfrm>
              <a:off x="7051921" y="2937186"/>
              <a:ext cx="1556489" cy="1104223"/>
              <a:chOff x="3618271" y="2939328"/>
              <a:chExt cx="2180595" cy="1246891"/>
            </a:xfrm>
          </p:grpSpPr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0F634960-6A1E-8148-C414-E9B21CB92215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BBFAFBE5-C15E-5EA0-5A35-E0EBE9E6A28E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6741CD2-44BC-BEA4-E27E-758C35225648}"/>
                </a:ext>
              </a:extLst>
            </p:cNvPr>
            <p:cNvGrpSpPr/>
            <p:nvPr/>
          </p:nvGrpSpPr>
          <p:grpSpPr>
            <a:xfrm>
              <a:off x="8674190" y="2804179"/>
              <a:ext cx="2047204" cy="1436070"/>
              <a:chOff x="1069668" y="2769166"/>
              <a:chExt cx="2895211" cy="214508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A3D5F6C-0A69-6225-40EA-3DB911504EB0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Workspace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CE04734-D2DC-34E1-8DB0-1F6D78148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CB33DC3-161C-D32D-A11D-E698D45C1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6E3A5E6-730F-61AE-8915-9AA8C6E10EB4}"/>
              </a:ext>
            </a:extLst>
          </p:cNvPr>
          <p:cNvSpPr/>
          <p:nvPr/>
        </p:nvSpPr>
        <p:spPr>
          <a:xfrm>
            <a:off x="3715352" y="3222433"/>
            <a:ext cx="1010203" cy="1104223"/>
          </a:xfrm>
          <a:prstGeom prst="roundRect">
            <a:avLst/>
          </a:prstGeom>
          <a:solidFill>
            <a:schemeClr val="accent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Deploy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or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Update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289E85D-7D85-DA93-FFB9-F69A9E0F0F2D}"/>
              </a:ext>
            </a:extLst>
          </p:cNvPr>
          <p:cNvGrpSpPr/>
          <p:nvPr/>
        </p:nvGrpSpPr>
        <p:grpSpPr>
          <a:xfrm>
            <a:off x="7186938" y="3195062"/>
            <a:ext cx="1556489" cy="1104222"/>
            <a:chOff x="3618271" y="2939328"/>
            <a:chExt cx="2180595" cy="1246891"/>
          </a:xfrm>
        </p:grpSpPr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5D48D24A-49FB-8F99-4F77-75B17AD8DB62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19902615-E9B1-4D79-02BF-584D44C9DF21}"/>
                </a:ext>
              </a:extLst>
            </p:cNvPr>
            <p:cNvSpPr/>
            <p:nvPr/>
          </p:nvSpPr>
          <p:spPr>
            <a:xfrm>
              <a:off x="3926738" y="2939328"/>
              <a:ext cx="1415264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553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37986-2356-CEF3-A8FD-37E005CD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B9345727-FA49-B1B2-AF32-F8FA1D9C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Second Motivation for </a:t>
            </a:r>
            <a:r>
              <a:rPr lang="en-US" sz="3200" dirty="0"/>
              <a:t>Custom API-driven Pipelines</a:t>
            </a:r>
            <a:endParaRPr lang="en-US" sz="3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693B7-C052-0EF8-F5FA-0F0D64ACDF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Fabric provides development platform for building multi-tenant applications</a:t>
            </a:r>
          </a:p>
          <a:p>
            <a:pPr lvl="1"/>
            <a:r>
              <a:rPr lang="en-US" dirty="0"/>
              <a:t>Each customer tenant created using one or more Fabric workspaces</a:t>
            </a:r>
          </a:p>
          <a:p>
            <a:pPr lvl="1"/>
            <a:r>
              <a:rPr lang="en-US" dirty="0"/>
              <a:t>Developer uses Fabric REST APIs to create and configure workspaces and workspace items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9E147B-3356-A2E4-701E-F38A12462559}"/>
              </a:ext>
            </a:extLst>
          </p:cNvPr>
          <p:cNvSpPr/>
          <p:nvPr/>
        </p:nvSpPr>
        <p:spPr>
          <a:xfrm>
            <a:off x="3329832" y="2589207"/>
            <a:ext cx="3642082" cy="4078212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Entra Id Tenant Owned by ISV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FE5607-188D-5129-023E-363D3C24EAC5}"/>
              </a:ext>
            </a:extLst>
          </p:cNvPr>
          <p:cNvSpPr/>
          <p:nvPr/>
        </p:nvSpPr>
        <p:spPr>
          <a:xfrm>
            <a:off x="952650" y="4398823"/>
            <a:ext cx="1171782" cy="99221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Multitenant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4C84E-2443-0D7C-A864-62DF71E26A45}"/>
              </a:ext>
            </a:extLst>
          </p:cNvPr>
          <p:cNvGrpSpPr/>
          <p:nvPr/>
        </p:nvGrpSpPr>
        <p:grpSpPr>
          <a:xfrm>
            <a:off x="6753850" y="3275205"/>
            <a:ext cx="2072586" cy="846418"/>
            <a:chOff x="7203212" y="3248004"/>
            <a:chExt cx="2072586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9006D8-CF42-395D-6AFB-A4CE3D6D3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3212" y="364506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C4153B3-5459-78CD-7A74-9C9D7F50E33F}"/>
                </a:ext>
              </a:extLst>
            </p:cNvPr>
            <p:cNvGrpSpPr/>
            <p:nvPr/>
          </p:nvGrpSpPr>
          <p:grpSpPr>
            <a:xfrm>
              <a:off x="8324597" y="3248004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E98069-F55E-1726-A7CD-50A159A605C1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4BE15647-B145-7CA0-F963-F5D784951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7A3F0F8-4933-C377-EF33-2FA0BB76EB28}"/>
              </a:ext>
            </a:extLst>
          </p:cNvPr>
          <p:cNvGrpSpPr/>
          <p:nvPr/>
        </p:nvGrpSpPr>
        <p:grpSpPr>
          <a:xfrm>
            <a:off x="6737641" y="4556645"/>
            <a:ext cx="2072586" cy="846418"/>
            <a:chOff x="7187003" y="4529444"/>
            <a:chExt cx="2072586" cy="87999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02565D8-7D1C-40BA-52FA-69FB1C614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49265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68863A2-165A-0010-3284-A46F19F1D64F}"/>
                </a:ext>
              </a:extLst>
            </p:cNvPr>
            <p:cNvGrpSpPr/>
            <p:nvPr/>
          </p:nvGrpSpPr>
          <p:grpSpPr>
            <a:xfrm>
              <a:off x="8308388" y="4529444"/>
              <a:ext cx="951201" cy="879992"/>
              <a:chOff x="2159489" y="1527178"/>
              <a:chExt cx="1258156" cy="118393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25A693E-43B8-E200-D84C-21D04B0C4A83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85 users</a:t>
                </a:r>
              </a:p>
            </p:txBody>
          </p:sp>
          <p:pic>
            <p:nvPicPr>
              <p:cNvPr id="89" name="Graphic 88" descr="Users">
                <a:extLst>
                  <a:ext uri="{FF2B5EF4-FFF2-40B4-BE49-F238E27FC236}">
                    <a16:creationId xmlns:a16="http://schemas.microsoft.com/office/drawing/2014/main" id="{ABEE8311-AA74-EE30-92EF-79B36E45A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408893C-0390-B522-38BD-067B06D2F4DC}"/>
              </a:ext>
            </a:extLst>
          </p:cNvPr>
          <p:cNvGrpSpPr/>
          <p:nvPr/>
        </p:nvGrpSpPr>
        <p:grpSpPr>
          <a:xfrm>
            <a:off x="6748151" y="5728596"/>
            <a:ext cx="2072586" cy="846418"/>
            <a:chOff x="7187003" y="5806495"/>
            <a:chExt cx="2072586" cy="87999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CEE425F-19E1-02BF-30B0-39EB5F5BA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6203554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F3CAA2B-99A3-293C-6319-62B823719795}"/>
                </a:ext>
              </a:extLst>
            </p:cNvPr>
            <p:cNvGrpSpPr/>
            <p:nvPr/>
          </p:nvGrpSpPr>
          <p:grpSpPr>
            <a:xfrm>
              <a:off x="8308388" y="5806495"/>
              <a:ext cx="951201" cy="879992"/>
              <a:chOff x="2159489" y="1527178"/>
              <a:chExt cx="1258156" cy="118393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299DFC0-E86D-509D-DA21-59E28F0E7441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450 users</a:t>
                </a:r>
              </a:p>
            </p:txBody>
          </p:sp>
          <p:pic>
            <p:nvPicPr>
              <p:cNvPr id="93" name="Graphic 92" descr="Users">
                <a:extLst>
                  <a:ext uri="{FF2B5EF4-FFF2-40B4-BE49-F238E27FC236}">
                    <a16:creationId xmlns:a16="http://schemas.microsoft.com/office/drawing/2014/main" id="{F59D49F4-A643-34E1-BB5C-EA6FC8ED5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29B8153-9227-F409-E8BC-BEF9123FCED3}"/>
              </a:ext>
            </a:extLst>
          </p:cNvPr>
          <p:cNvGrpSpPr/>
          <p:nvPr/>
        </p:nvGrpSpPr>
        <p:grpSpPr>
          <a:xfrm>
            <a:off x="2124432" y="3140696"/>
            <a:ext cx="4588323" cy="1726972"/>
            <a:chOff x="2135189" y="2740059"/>
            <a:chExt cx="4577566" cy="181472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8C1615F-1155-5FE6-A38E-B3AE5A228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189" y="3296374"/>
              <a:ext cx="1442140" cy="12584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B1120A-9D2B-5131-245D-F9F9F57661FC}"/>
                </a:ext>
              </a:extLst>
            </p:cNvPr>
            <p:cNvSpPr/>
            <p:nvPr/>
          </p:nvSpPr>
          <p:spPr bwMode="auto">
            <a:xfrm>
              <a:off x="3633627" y="2740059"/>
              <a:ext cx="3079128" cy="1067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Customer 1 Tenant Workspace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BDA1E3-7A75-8438-8C73-ABCB5DBC1593}"/>
              </a:ext>
            </a:extLst>
          </p:cNvPr>
          <p:cNvGrpSpPr/>
          <p:nvPr/>
        </p:nvGrpSpPr>
        <p:grpSpPr>
          <a:xfrm>
            <a:off x="5241062" y="3390756"/>
            <a:ext cx="631940" cy="670205"/>
            <a:chOff x="6295914" y="1428878"/>
            <a:chExt cx="1693119" cy="1825354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9F158E8-0781-5988-AEEE-31D18BFFA345}"/>
                </a:ext>
              </a:extLst>
            </p:cNvPr>
            <p:cNvSpPr/>
            <p:nvPr/>
          </p:nvSpPr>
          <p:spPr bwMode="auto">
            <a:xfrm>
              <a:off x="6295914" y="1428878"/>
              <a:ext cx="1693119" cy="182535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 Model</a:t>
              </a:r>
            </a:p>
          </p:txBody>
        </p:sp>
        <p:pic>
          <p:nvPicPr>
            <p:cNvPr id="83" name="Picture 82" descr="A white square with purple dots&#10;&#10;Description automatically generated">
              <a:extLst>
                <a:ext uri="{FF2B5EF4-FFF2-40B4-BE49-F238E27FC236}">
                  <a16:creationId xmlns:a16="http://schemas.microsoft.com/office/drawing/2014/main" id="{0298094C-B458-9AC0-3DEA-0F5C23AE4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779" y="1536648"/>
              <a:ext cx="1311387" cy="130089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F82C22-ADB1-429F-430A-6FAED6D4560A}"/>
              </a:ext>
            </a:extLst>
          </p:cNvPr>
          <p:cNvGrpSpPr/>
          <p:nvPr/>
        </p:nvGrpSpPr>
        <p:grpSpPr>
          <a:xfrm>
            <a:off x="5957622" y="3390756"/>
            <a:ext cx="633794" cy="670205"/>
            <a:chOff x="6503915" y="831583"/>
            <a:chExt cx="1229935" cy="132599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7D37769-B2F6-27AF-9D10-614D8AEFB827}"/>
                </a:ext>
              </a:extLst>
            </p:cNvPr>
            <p:cNvSpPr/>
            <p:nvPr/>
          </p:nvSpPr>
          <p:spPr bwMode="auto">
            <a:xfrm>
              <a:off x="6503915" y="83158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pic>
          <p:nvPicPr>
            <p:cNvPr id="80" name="Picture 79" descr="A white square with a graph&#10;&#10;Description automatically generated">
              <a:extLst>
                <a:ext uri="{FF2B5EF4-FFF2-40B4-BE49-F238E27FC236}">
                  <a16:creationId xmlns:a16="http://schemas.microsoft.com/office/drawing/2014/main" id="{72928887-5C73-0E57-9704-F487230FE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2565" y="904155"/>
              <a:ext cx="952633" cy="94882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D4FA69-5F06-1AF4-AA1B-FA42A0943D2E}"/>
              </a:ext>
            </a:extLst>
          </p:cNvPr>
          <p:cNvGrpSpPr/>
          <p:nvPr/>
        </p:nvGrpSpPr>
        <p:grpSpPr>
          <a:xfrm>
            <a:off x="4515294" y="3390756"/>
            <a:ext cx="635579" cy="674063"/>
            <a:chOff x="1943154" y="2871362"/>
            <a:chExt cx="1229935" cy="132599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3DC263C-EB78-44C7-3B04-C95769CD0639}"/>
                </a:ext>
              </a:extLst>
            </p:cNvPr>
            <p:cNvSpPr/>
            <p:nvPr/>
          </p:nvSpPr>
          <p:spPr bwMode="auto">
            <a:xfrm>
              <a:off x="1943154" y="2871362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Notebook</a:t>
              </a:r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7" name="Picture 76" descr="A white book with a green symbol&#10;&#10;Description automatically generated">
              <a:extLst>
                <a:ext uri="{FF2B5EF4-FFF2-40B4-BE49-F238E27FC236}">
                  <a16:creationId xmlns:a16="http://schemas.microsoft.com/office/drawing/2014/main" id="{7DFC167C-C30D-62C9-477D-3C563D6C9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583" y="3033143"/>
              <a:ext cx="838189" cy="83483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A8BAB7-C268-D61B-D2EF-27DA6DAE5ED1}"/>
              </a:ext>
            </a:extLst>
          </p:cNvPr>
          <p:cNvGrpSpPr/>
          <p:nvPr/>
        </p:nvGrpSpPr>
        <p:grpSpPr>
          <a:xfrm>
            <a:off x="3793166" y="3390756"/>
            <a:ext cx="631940" cy="670205"/>
            <a:chOff x="540799" y="2865453"/>
            <a:chExt cx="1229935" cy="132599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E4CF839-0E47-6B28-9C53-1ABFD203C42F}"/>
                </a:ext>
              </a:extLst>
            </p:cNvPr>
            <p:cNvSpPr/>
            <p:nvPr/>
          </p:nvSpPr>
          <p:spPr bwMode="auto">
            <a:xfrm>
              <a:off x="540799" y="286545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Lakehouse</a:t>
              </a:r>
            </a:p>
          </p:txBody>
        </p:sp>
        <p:pic>
          <p:nvPicPr>
            <p:cNvPr id="56" name="Picture 55" descr="A blue and white sign with waves&#10;&#10;Description automatically generated">
              <a:extLst>
                <a:ext uri="{FF2B5EF4-FFF2-40B4-BE49-F238E27FC236}">
                  <a16:creationId xmlns:a16="http://schemas.microsoft.com/office/drawing/2014/main" id="{B35FBEAD-5380-B43D-A074-A37B953D2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53" y="2962982"/>
              <a:ext cx="908459" cy="904825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4918840-70CB-D596-AE5E-2BCB1A14F261}"/>
              </a:ext>
            </a:extLst>
          </p:cNvPr>
          <p:cNvGrpSpPr/>
          <p:nvPr/>
        </p:nvGrpSpPr>
        <p:grpSpPr>
          <a:xfrm>
            <a:off x="2124432" y="4315144"/>
            <a:ext cx="4607264" cy="1016491"/>
            <a:chOff x="2310555" y="3914294"/>
            <a:chExt cx="4607264" cy="1016491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713A369-90A5-ABD1-1AE6-803351A69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0555" y="4447709"/>
              <a:ext cx="1452897" cy="26493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762C2E1-31CC-40D1-322A-A7CB38021669}"/>
                </a:ext>
              </a:extLst>
            </p:cNvPr>
            <p:cNvGrpSpPr/>
            <p:nvPr/>
          </p:nvGrpSpPr>
          <p:grpSpPr>
            <a:xfrm>
              <a:off x="3838691" y="3914294"/>
              <a:ext cx="3079128" cy="1016491"/>
              <a:chOff x="503131" y="2382842"/>
              <a:chExt cx="3738670" cy="1254645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69BD327-0A67-77B9-9E7C-EFC7977F3A07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2 Tenant Workspace</a:t>
                </a: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5A8830B2-5E69-3F0D-350C-7E7BA870772F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148A0524-BB75-5ECA-4B86-416B2B2A7B24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08" name="Picture 107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E3A99E29-1D4D-B256-D6AA-BC4C0BE989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2218DA6-EBD1-DAEB-7E51-33BADE5C6A7D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42FBAB4-BDEF-43DA-DD4A-7DFEDDF1D551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06" name="Picture 105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04CF1201-6E2D-039C-291D-63EDF501E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972A861-8352-5146-4311-58494E7A4ADF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CAFA7E8A-C78F-734F-C104-9BF374566998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03" name="Picture 102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75F41BF0-47F3-531B-322D-CC163A2F88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8A71807-CC9B-0FAA-D6CB-8052D6FDA3D6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6F33FDDB-8594-A5AC-63E7-3551D87639DE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01" name="Picture 100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ABBC28F3-23B5-15B7-D806-EE54A39819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AF5AF80-A293-6538-AFA8-940165D0EC4A}"/>
              </a:ext>
            </a:extLst>
          </p:cNvPr>
          <p:cNvGrpSpPr/>
          <p:nvPr/>
        </p:nvGrpSpPr>
        <p:grpSpPr>
          <a:xfrm>
            <a:off x="2130458" y="4889384"/>
            <a:ext cx="4600946" cy="1585282"/>
            <a:chOff x="2316581" y="4488534"/>
            <a:chExt cx="4600946" cy="1585282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52DADCB-D6A3-2710-46D7-96251A8FD09C}"/>
                </a:ext>
              </a:extLst>
            </p:cNvPr>
            <p:cNvCxnSpPr>
              <a:cxnSpLocks/>
            </p:cNvCxnSpPr>
            <p:nvPr/>
          </p:nvCxnSpPr>
          <p:spPr>
            <a:xfrm>
              <a:off x="2316581" y="4488534"/>
              <a:ext cx="1436114" cy="97171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009EB3-B93B-4651-3411-2AC1220B4CF3}"/>
                </a:ext>
              </a:extLst>
            </p:cNvPr>
            <p:cNvGrpSpPr/>
            <p:nvPr/>
          </p:nvGrpSpPr>
          <p:grpSpPr>
            <a:xfrm>
              <a:off x="3838399" y="5057325"/>
              <a:ext cx="3079128" cy="1016491"/>
              <a:chOff x="503131" y="2382842"/>
              <a:chExt cx="3738670" cy="1254645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20B562C-73C3-811F-F6F8-3DDCD19D9FD0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N Tenant Workspace</a:t>
                </a: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D893399D-9992-CEBA-F6E5-1E37A3639B68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EB3C85F2-ECF8-C412-E419-B8B31D2785B0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22" name="Picture 121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04B54F7D-11CC-B3C6-9A79-88796345CA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774F990-B2FF-B6F6-9E9D-E6AAA98CC44B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DB1C89C-19C4-13A7-CD17-BC14768406F9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20" name="Picture 119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5D1CE6F3-865C-BB2F-280C-481943D548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316101AA-118D-C469-823E-57F07DC5FF6D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3666615D-610B-11A1-FFCD-8FF47D2B3916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18" name="Picture 117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C7D425B0-EC40-910C-95B9-1490EC7037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1297F3CB-5733-FEA3-CC33-7779B594F4DC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1DFAB286-2547-E03B-17CF-EFA13662C5DE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16" name="Picture 115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940BF661-173C-66E1-B945-98A0A475D5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6307443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422A16-E2F9-3744-C42A-B047F582E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Source Workspace for a Fabric Solution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D7CE78-6233-3E89-D76F-2AF14B234D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workspace to serve as solution template to provision customer tenants</a:t>
            </a:r>
          </a:p>
          <a:p>
            <a:pPr lvl="1"/>
            <a:r>
              <a:rPr lang="en-US" dirty="0"/>
              <a:t>Implement </a:t>
            </a:r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to create target workspaces from source workspace</a:t>
            </a:r>
          </a:p>
          <a:p>
            <a:pPr lvl="1"/>
            <a:r>
              <a:rPr lang="en-US" dirty="0"/>
              <a:t>Execute deployment workflow once to create each customer tenant</a:t>
            </a:r>
          </a:p>
          <a:p>
            <a:pPr lvl="1"/>
            <a:r>
              <a:rPr lang="en-US" sz="16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must support parameterization of customer data such as datasource paths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6D9AA8-26B8-FA23-F171-E15424C6AE80}"/>
              </a:ext>
            </a:extLst>
          </p:cNvPr>
          <p:cNvGrpSpPr/>
          <p:nvPr/>
        </p:nvGrpSpPr>
        <p:grpSpPr>
          <a:xfrm>
            <a:off x="4263979" y="4004940"/>
            <a:ext cx="3405586" cy="1246891"/>
            <a:chOff x="4901919" y="3839862"/>
            <a:chExt cx="3405586" cy="1246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1CF195A-2A37-F2C4-EFB4-181B09B4308A}"/>
                </a:ext>
              </a:extLst>
            </p:cNvPr>
            <p:cNvSpPr/>
            <p:nvPr/>
          </p:nvSpPr>
          <p:spPr>
            <a:xfrm>
              <a:off x="5569631" y="3839862"/>
              <a:ext cx="2737874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b="1" dirty="0"/>
                <a:t>Solution Deployment Logic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7EFD7BDE-9036-D37C-D0DC-87579D1367D0}"/>
                </a:ext>
              </a:extLst>
            </p:cNvPr>
            <p:cNvSpPr/>
            <p:nvPr/>
          </p:nvSpPr>
          <p:spPr>
            <a:xfrm>
              <a:off x="4901919" y="4200019"/>
              <a:ext cx="611568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31FFA7-9225-0994-446B-FEEED38C19DE}"/>
              </a:ext>
            </a:extLst>
          </p:cNvPr>
          <p:cNvGrpSpPr/>
          <p:nvPr/>
        </p:nvGrpSpPr>
        <p:grpSpPr>
          <a:xfrm>
            <a:off x="7724667" y="4186470"/>
            <a:ext cx="2238037" cy="937543"/>
            <a:chOff x="8362607" y="4021392"/>
            <a:chExt cx="2238037" cy="93754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6561C54-3907-0964-97AE-B15EE2D8BD63}"/>
                </a:ext>
              </a:extLst>
            </p:cNvPr>
            <p:cNvSpPr/>
            <p:nvPr/>
          </p:nvSpPr>
          <p:spPr>
            <a:xfrm>
              <a:off x="9147100" y="4021392"/>
              <a:ext cx="1453544" cy="93754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tx1"/>
                  </a:solidFill>
                </a:rPr>
                <a:t>Customer 2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Workspace</a:t>
              </a:r>
              <a:endParaRPr lang="en-US" sz="1632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AC1AC8F-37CB-B847-AE06-AB0C411A3EBF}"/>
                </a:ext>
              </a:extLst>
            </p:cNvPr>
            <p:cNvSpPr/>
            <p:nvPr/>
          </p:nvSpPr>
          <p:spPr>
            <a:xfrm>
              <a:off x="8362607" y="4271948"/>
              <a:ext cx="67220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364F2C-A7AF-5013-9E03-454ED8FCF8C3}"/>
              </a:ext>
            </a:extLst>
          </p:cNvPr>
          <p:cNvGrpSpPr/>
          <p:nvPr/>
        </p:nvGrpSpPr>
        <p:grpSpPr>
          <a:xfrm>
            <a:off x="7677077" y="3072232"/>
            <a:ext cx="2227036" cy="974252"/>
            <a:chOff x="8315017" y="2907154"/>
            <a:chExt cx="2227036" cy="97425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9C5429C-4595-7B9C-4BEF-EF480F2F002C}"/>
                </a:ext>
              </a:extLst>
            </p:cNvPr>
            <p:cNvSpPr/>
            <p:nvPr/>
          </p:nvSpPr>
          <p:spPr>
            <a:xfrm>
              <a:off x="9088509" y="2907154"/>
              <a:ext cx="1453544" cy="93754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tx1"/>
                  </a:solidFill>
                </a:rPr>
                <a:t>Customer 1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Workspace</a:t>
              </a:r>
              <a:endParaRPr lang="en-US" sz="1632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9CB4EA8-F00C-9AAC-B262-A0234DCF7221}"/>
                </a:ext>
              </a:extLst>
            </p:cNvPr>
            <p:cNvSpPr/>
            <p:nvPr/>
          </p:nvSpPr>
          <p:spPr>
            <a:xfrm rot="20043762">
              <a:off x="8315017" y="3456488"/>
              <a:ext cx="702683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801876-8BE3-69DC-851A-E47B748E9BC6}"/>
              </a:ext>
            </a:extLst>
          </p:cNvPr>
          <p:cNvGrpSpPr/>
          <p:nvPr/>
        </p:nvGrpSpPr>
        <p:grpSpPr>
          <a:xfrm>
            <a:off x="7724048" y="5255647"/>
            <a:ext cx="2248129" cy="982603"/>
            <a:chOff x="8361988" y="5090569"/>
            <a:chExt cx="2248129" cy="9826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D47B535-E683-CDCB-4577-549FC4EC45D2}"/>
                </a:ext>
              </a:extLst>
            </p:cNvPr>
            <p:cNvSpPr/>
            <p:nvPr/>
          </p:nvSpPr>
          <p:spPr>
            <a:xfrm>
              <a:off x="9156573" y="5135629"/>
              <a:ext cx="1453544" cy="93754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tx1"/>
                  </a:solidFill>
                </a:rPr>
                <a:t>Customer 3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Workspace</a:t>
              </a:r>
              <a:endParaRPr lang="en-US" sz="1632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0D7E53E-C371-1A33-72E2-95CD97A81EE9}"/>
                </a:ext>
              </a:extLst>
            </p:cNvPr>
            <p:cNvSpPr/>
            <p:nvPr/>
          </p:nvSpPr>
          <p:spPr>
            <a:xfrm rot="1520258">
              <a:off x="8361988" y="5090569"/>
              <a:ext cx="75764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483D9D-4B8F-74AE-9E6C-6267F8859E8D}"/>
              </a:ext>
            </a:extLst>
          </p:cNvPr>
          <p:cNvGrpSpPr/>
          <p:nvPr/>
        </p:nvGrpSpPr>
        <p:grpSpPr>
          <a:xfrm>
            <a:off x="1256481" y="3240329"/>
            <a:ext cx="2907477" cy="2526757"/>
            <a:chOff x="1140788" y="2715026"/>
            <a:chExt cx="2907477" cy="25267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6BCA26-C8C1-6A6F-BCFF-4C704134AFCE}"/>
                </a:ext>
              </a:extLst>
            </p:cNvPr>
            <p:cNvSpPr/>
            <p:nvPr/>
          </p:nvSpPr>
          <p:spPr bwMode="auto">
            <a:xfrm>
              <a:off x="1140788" y="2715026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4D79B4-019C-9AE6-ABD1-704283C10E71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424EB47-C937-89CC-0DEB-C5C217B8C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5023" y="3082202"/>
              <a:ext cx="2748881" cy="208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492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FBFC1-3F35-8737-67EC-D4B7C73C6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E1EFCB-207F-3582-55A2-41323C35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Fabric Solution Deployment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6845E3C-A254-8CF4-770A-EEC9A5517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071273"/>
            <a:ext cx="11604625" cy="4416594"/>
          </a:xfrm>
        </p:spPr>
        <p:txBody>
          <a:bodyPr/>
          <a:lstStyle/>
          <a:p>
            <a:r>
              <a:rPr lang="en-US" sz="1800" b="1" dirty="0">
                <a:solidFill>
                  <a:srgbClr val="6C0000"/>
                </a:solidFill>
              </a:rPr>
              <a:t>Option 1</a:t>
            </a:r>
            <a:r>
              <a:rPr lang="en-US" sz="2000" dirty="0"/>
              <a:t>: Use a live workspace as the source solution template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3"/>
            <a:endParaRPr lang="en-US" sz="1400" dirty="0"/>
          </a:p>
          <a:p>
            <a:r>
              <a:rPr lang="en-US" sz="1800" b="1" dirty="0">
                <a:solidFill>
                  <a:srgbClr val="6C0000"/>
                </a:solidFill>
              </a:rPr>
              <a:t>Option 2</a:t>
            </a:r>
            <a:r>
              <a:rPr lang="en-US" sz="2000" dirty="0"/>
              <a:t>: Use Fabric item definitions exported to packaged solution folder (</a:t>
            </a:r>
            <a:r>
              <a:rPr lang="en-US" sz="1600" dirty="0"/>
              <a:t>requires</a:t>
            </a:r>
            <a:r>
              <a:rPr lang="en-US" sz="2000" dirty="0"/>
              <a:t> </a:t>
            </a:r>
            <a:r>
              <a:rPr lang="en-US" sz="1600" b="1" dirty="0" err="1">
                <a:solidFill>
                  <a:srgbClr val="6C0000"/>
                </a:solidFill>
              </a:rPr>
              <a:t>deploy.config.json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endParaRPr lang="en-US" sz="2000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EFCAFCA-5A92-B022-9B97-E9B73FD470EB}"/>
              </a:ext>
            </a:extLst>
          </p:cNvPr>
          <p:cNvGrpSpPr/>
          <p:nvPr/>
        </p:nvGrpSpPr>
        <p:grpSpPr>
          <a:xfrm>
            <a:off x="2613769" y="1711159"/>
            <a:ext cx="4176626" cy="916251"/>
            <a:chOff x="2575669" y="1711159"/>
            <a:chExt cx="4176626" cy="91625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545194C-74E7-1911-370E-7E7847940D27}"/>
                </a:ext>
              </a:extLst>
            </p:cNvPr>
            <p:cNvSpPr/>
            <p:nvPr/>
          </p:nvSpPr>
          <p:spPr>
            <a:xfrm>
              <a:off x="5436648" y="1711159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CE8DF9E-6CFE-79D4-5439-4F51B9524A7D}"/>
                </a:ext>
              </a:extLst>
            </p:cNvPr>
            <p:cNvGrpSpPr/>
            <p:nvPr/>
          </p:nvGrpSpPr>
          <p:grpSpPr>
            <a:xfrm>
              <a:off x="2575669" y="1723776"/>
              <a:ext cx="2686938" cy="903634"/>
              <a:chOff x="2648405" y="1736463"/>
              <a:chExt cx="2686938" cy="903634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DB0E0D4-B8B9-4515-1DA6-AF31D0A0B1B8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5" name="Arrow: Right 4">
                <a:extLst>
                  <a:ext uri="{FF2B5EF4-FFF2-40B4-BE49-F238E27FC236}">
                    <a16:creationId xmlns:a16="http://schemas.microsoft.com/office/drawing/2014/main" id="{A81D1183-D48A-B1C6-C663-229ED3F0AD98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4DA9407-B9AD-D043-C0D3-9B00835138BD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1CE1B9-08C6-739F-3D24-DBBC2FB94436}"/>
              </a:ext>
            </a:extLst>
          </p:cNvPr>
          <p:cNvGrpSpPr/>
          <p:nvPr/>
        </p:nvGrpSpPr>
        <p:grpSpPr>
          <a:xfrm>
            <a:off x="921176" y="1526449"/>
            <a:ext cx="1562529" cy="1357924"/>
            <a:chOff x="883076" y="1526449"/>
            <a:chExt cx="1562529" cy="135792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A38ABD5-56D6-34E1-96B1-CF0BDA2FF1C8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B3A4B71-A8BC-9D10-EF4B-6CF8039361DD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D8D4D97-2DB3-DF27-C3C6-E7D6ED8F6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5ED7138-E5A5-CD4D-016B-B617B609371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6CDBD-0AD8-0493-79A6-D696F60DCC10}"/>
              </a:ext>
            </a:extLst>
          </p:cNvPr>
          <p:cNvGrpSpPr/>
          <p:nvPr/>
        </p:nvGrpSpPr>
        <p:grpSpPr>
          <a:xfrm>
            <a:off x="914661" y="3771155"/>
            <a:ext cx="1562529" cy="1357924"/>
            <a:chOff x="883076" y="1526449"/>
            <a:chExt cx="1562529" cy="135792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ABF7163-737E-6E62-F5F3-D9063E20F944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D40FAE6-D3DD-4200-AD17-B76CF0BB96EE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B130E2E-5075-97F2-E1A0-70E337442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5C75724-97BA-65AA-044F-C9B279BB6DF9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1DF304B-17AD-47F9-D87C-AFFCC1FC7547}"/>
              </a:ext>
            </a:extLst>
          </p:cNvPr>
          <p:cNvGrpSpPr/>
          <p:nvPr/>
        </p:nvGrpSpPr>
        <p:grpSpPr>
          <a:xfrm>
            <a:off x="2596640" y="3887787"/>
            <a:ext cx="4948822" cy="1145939"/>
            <a:chOff x="2558540" y="3497262"/>
            <a:chExt cx="4948822" cy="1145939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DFA170-B98B-E0BA-8210-65220C872C35}"/>
                </a:ext>
              </a:extLst>
            </p:cNvPr>
            <p:cNvGrpSpPr/>
            <p:nvPr/>
          </p:nvGrpSpPr>
          <p:grpSpPr>
            <a:xfrm>
              <a:off x="5320769" y="3497262"/>
              <a:ext cx="2186593" cy="1145939"/>
              <a:chOff x="888963" y="5584565"/>
              <a:chExt cx="1875019" cy="98265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7C1BC2D-4B8A-DAB1-BF8A-B30089A74B46}"/>
                  </a:ext>
                </a:extLst>
              </p:cNvPr>
              <p:cNvGrpSpPr/>
              <p:nvPr/>
            </p:nvGrpSpPr>
            <p:grpSpPr>
              <a:xfrm>
                <a:off x="888963" y="5584565"/>
                <a:ext cx="1875019" cy="982651"/>
                <a:chOff x="1140788" y="2715026"/>
                <a:chExt cx="2907477" cy="166250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42C7320-32A3-C068-F4A6-76D52CE72C38}"/>
                    </a:ext>
                  </a:extLst>
                </p:cNvPr>
                <p:cNvSpPr/>
                <p:nvPr/>
              </p:nvSpPr>
              <p:spPr bwMode="auto">
                <a:xfrm>
                  <a:off x="1140788" y="2715026"/>
                  <a:ext cx="2907477" cy="16625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Packaged Solution Folder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285B38F3-2E8A-5F9F-1EBB-B679428EF6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0788" y="3037267"/>
                  <a:ext cx="29074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53F1245C-7336-DD0B-73DD-56DA1715F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131" y="5792870"/>
                <a:ext cx="1816681" cy="734203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0B9645-45E7-266C-C25A-CCDA8EA33A91}"/>
                </a:ext>
              </a:extLst>
            </p:cNvPr>
            <p:cNvGrpSpPr/>
            <p:nvPr/>
          </p:nvGrpSpPr>
          <p:grpSpPr>
            <a:xfrm>
              <a:off x="2558540" y="3560172"/>
              <a:ext cx="2686938" cy="903634"/>
              <a:chOff x="2648405" y="1736463"/>
              <a:chExt cx="2686938" cy="903634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CCBF0FB7-D499-2378-2775-05472D99F498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9FCAD37E-F4A7-58B4-F9A0-085415B1785F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9" name="Arrow: Right 48">
                <a:extLst>
                  <a:ext uri="{FF2B5EF4-FFF2-40B4-BE49-F238E27FC236}">
                    <a16:creationId xmlns:a16="http://schemas.microsoft.com/office/drawing/2014/main" id="{318E4059-2A22-B5AF-7F00-BE362014D691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5A1BFD9-AA05-8C54-EE6E-D653FAA16023}"/>
              </a:ext>
            </a:extLst>
          </p:cNvPr>
          <p:cNvGrpSpPr/>
          <p:nvPr/>
        </p:nvGrpSpPr>
        <p:grpSpPr>
          <a:xfrm>
            <a:off x="7610703" y="3944333"/>
            <a:ext cx="4098012" cy="935473"/>
            <a:chOff x="7572603" y="3553808"/>
            <a:chExt cx="4098012" cy="935473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126A5E7D-5120-9C78-DA75-1BFE85344F7A}"/>
                </a:ext>
              </a:extLst>
            </p:cNvPr>
            <p:cNvSpPr/>
            <p:nvPr/>
          </p:nvSpPr>
          <p:spPr>
            <a:xfrm>
              <a:off x="10354968" y="3553808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1A84E1F-BBD3-1539-B36A-6D5D442354DA}"/>
                </a:ext>
              </a:extLst>
            </p:cNvPr>
            <p:cNvGrpSpPr/>
            <p:nvPr/>
          </p:nvGrpSpPr>
          <p:grpSpPr>
            <a:xfrm>
              <a:off x="7572603" y="3585647"/>
              <a:ext cx="2686938" cy="903634"/>
              <a:chOff x="2648405" y="1736463"/>
              <a:chExt cx="2686938" cy="903634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5E6AEBDA-6E8F-1DB4-6893-FF31D1761B89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52" name="Arrow: Right 51">
                <a:extLst>
                  <a:ext uri="{FF2B5EF4-FFF2-40B4-BE49-F238E27FC236}">
                    <a16:creationId xmlns:a16="http://schemas.microsoft.com/office/drawing/2014/main" id="{3954D619-F506-5AC1-56C6-15B0AFB461CE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Arrow: Right 52">
                <a:extLst>
                  <a:ext uri="{FF2B5EF4-FFF2-40B4-BE49-F238E27FC236}">
                    <a16:creationId xmlns:a16="http://schemas.microsoft.com/office/drawing/2014/main" id="{B078CAE2-1220-A2AA-32A3-654EE2ACF77F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05411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05226-A0FB-B447-53DF-43451DE77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203C-3CF1-6FBB-0524-35FCC71E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Fabric Workspace to GIT Repositories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D44BA-47E9-16C6-84F3-4D99E1AD0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96349"/>
          </a:xfrm>
        </p:spPr>
        <p:txBody>
          <a:bodyPr/>
          <a:lstStyle/>
          <a:p>
            <a:r>
              <a:rPr lang="en-US" dirty="0"/>
              <a:t>Fabric workspace can be connected to GIT repository</a:t>
            </a:r>
          </a:p>
          <a:p>
            <a:pPr lvl="1"/>
            <a:r>
              <a:rPr lang="en-US" dirty="0"/>
              <a:t>Fabric currently supports GIT repositories in Azure Dev Ops and GitHub</a:t>
            </a:r>
          </a:p>
          <a:p>
            <a:pPr lvl="1"/>
            <a:r>
              <a:rPr lang="en-US" dirty="0"/>
              <a:t>Workspace connections can be configured by hand or through Fabric REST APIs</a:t>
            </a:r>
          </a:p>
          <a:p>
            <a:pPr lvl="1"/>
            <a:r>
              <a:rPr lang="en-US" dirty="0"/>
              <a:t>Once connected, workspace items serialized as item definition files in GIT repository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connection to workspace provides 2-way synchronization</a:t>
            </a:r>
          </a:p>
          <a:p>
            <a:pPr lvl="1"/>
            <a:r>
              <a:rPr lang="en-US" dirty="0"/>
              <a:t>Changes made to workspace items can be synchronized to GIT repository files</a:t>
            </a:r>
          </a:p>
          <a:p>
            <a:pPr lvl="1"/>
            <a:r>
              <a:rPr lang="en-US" dirty="0"/>
              <a:t>Changes committed to GIT repository files can be synchronized to workspace items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680530-CB9D-14B2-27A2-3BD044ABEF57}"/>
              </a:ext>
            </a:extLst>
          </p:cNvPr>
          <p:cNvGrpSpPr/>
          <p:nvPr/>
        </p:nvGrpSpPr>
        <p:grpSpPr>
          <a:xfrm>
            <a:off x="5467259" y="3744565"/>
            <a:ext cx="1076911" cy="573668"/>
            <a:chOff x="3526223" y="4847584"/>
            <a:chExt cx="1055891" cy="562471"/>
          </a:xfrm>
          <a:solidFill>
            <a:schemeClr val="accent1">
              <a:lumMod val="75000"/>
            </a:schemeClr>
          </a:solidFill>
        </p:grpSpPr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41C7050D-D4BA-97D0-BBA5-D934B63CAC7F}"/>
                </a:ext>
              </a:extLst>
            </p:cNvPr>
            <p:cNvSpPr/>
            <p:nvPr/>
          </p:nvSpPr>
          <p:spPr>
            <a:xfrm rot="16200000">
              <a:off x="3923746" y="4504554"/>
              <a:ext cx="226743" cy="1021789"/>
            </a:xfrm>
            <a:prstGeom prst="upArrow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0633BFFC-6DF4-943B-BEEA-CD64FBB7EEBF}"/>
                </a:ext>
              </a:extLst>
            </p:cNvPr>
            <p:cNvSpPr/>
            <p:nvPr/>
          </p:nvSpPr>
          <p:spPr>
            <a:xfrm rot="5400000">
              <a:off x="3957847" y="4716220"/>
              <a:ext cx="226744" cy="1021791"/>
            </a:xfrm>
            <a:prstGeom prst="upArrow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A361152A-F694-3EA9-3BCC-C04176E03E2A}"/>
                </a:ext>
              </a:extLst>
            </p:cNvPr>
            <p:cNvSpPr/>
            <p:nvPr/>
          </p:nvSpPr>
          <p:spPr>
            <a:xfrm>
              <a:off x="3782893" y="4847584"/>
              <a:ext cx="576652" cy="562471"/>
            </a:xfrm>
            <a:prstGeom prst="flowChartAlternateProcess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1224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1224" b="1" dirty="0"/>
                <a:t>Sync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00212-D12B-D683-7644-C66BA65EE0E5}"/>
              </a:ext>
            </a:extLst>
          </p:cNvPr>
          <p:cNvGrpSpPr/>
          <p:nvPr/>
        </p:nvGrpSpPr>
        <p:grpSpPr>
          <a:xfrm>
            <a:off x="6701519" y="2921676"/>
            <a:ext cx="4286677" cy="2219446"/>
            <a:chOff x="5628967" y="3044798"/>
            <a:chExt cx="4120515" cy="21334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FAFABE-90E4-2962-ED57-6CE0CFE3A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107" t="26004" r="-2050" b="29809"/>
            <a:stretch/>
          </p:blipFill>
          <p:spPr>
            <a:xfrm>
              <a:off x="5628967" y="3367268"/>
              <a:ext cx="4120515" cy="18109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67C63C6-7531-D504-1987-7043E3D3D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957" r="48398" b="93383"/>
            <a:stretch/>
          </p:blipFill>
          <p:spPr>
            <a:xfrm>
              <a:off x="5628967" y="3044798"/>
              <a:ext cx="4120515" cy="3189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88BA22-FEB7-B278-7C48-207BA4E94DC0}"/>
              </a:ext>
            </a:extLst>
          </p:cNvPr>
          <p:cNvGrpSpPr/>
          <p:nvPr/>
        </p:nvGrpSpPr>
        <p:grpSpPr>
          <a:xfrm>
            <a:off x="1126351" y="2879924"/>
            <a:ext cx="4183559" cy="2219446"/>
            <a:chOff x="2496882" y="2781485"/>
            <a:chExt cx="4021393" cy="21334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61FBF31-D63A-241E-F47D-84216D8F6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3751" b="17481"/>
            <a:stretch/>
          </p:blipFill>
          <p:spPr>
            <a:xfrm>
              <a:off x="2496882" y="3038723"/>
              <a:ext cx="4021393" cy="18761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097715F-FA5C-01A8-2DE9-6262F8256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90011"/>
            <a:stretch/>
          </p:blipFill>
          <p:spPr>
            <a:xfrm>
              <a:off x="2496882" y="2781485"/>
              <a:ext cx="4021393" cy="3189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306187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33982-FD45-D96F-336B-10B9F22EE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995039-9397-40AF-117A-3F830198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CI/CD for Enterprise Scenarios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B20281-0C1E-07E6-53CD-27B351045A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49170DD-2F8D-5B10-2568-0BC40F50CF6C}"/>
              </a:ext>
            </a:extLst>
          </p:cNvPr>
          <p:cNvGrpSpPr/>
          <p:nvPr/>
        </p:nvGrpSpPr>
        <p:grpSpPr>
          <a:xfrm>
            <a:off x="905099" y="1987981"/>
            <a:ext cx="1723070" cy="1208697"/>
            <a:chOff x="1069668" y="2769166"/>
            <a:chExt cx="2895211" cy="214508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90C5062-3D12-184E-DA9F-4D3AEBD79988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Prod Workspace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C3143BF-1EB5-F0EE-CFFA-F18896609F57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6307343-8D68-D895-28C2-DB1CDC2A4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DCE6B7-22D7-7717-5BAB-D9F309085F8F}"/>
              </a:ext>
            </a:extLst>
          </p:cNvPr>
          <p:cNvGrpSpPr/>
          <p:nvPr/>
        </p:nvGrpSpPr>
        <p:grpSpPr>
          <a:xfrm>
            <a:off x="1470593" y="3280986"/>
            <a:ext cx="555834" cy="754763"/>
            <a:chOff x="1880859" y="4132771"/>
            <a:chExt cx="660394" cy="1073461"/>
          </a:xfrm>
        </p:grpSpPr>
        <p:sp>
          <p:nvSpPr>
            <p:cNvPr id="7" name="Arrow: Up 6">
              <a:extLst>
                <a:ext uri="{FF2B5EF4-FFF2-40B4-BE49-F238E27FC236}">
                  <a16:creationId xmlns:a16="http://schemas.microsoft.com/office/drawing/2014/main" id="{B2D7750E-305B-FF28-0412-F2A25D2160BE}"/>
                </a:ext>
              </a:extLst>
            </p:cNvPr>
            <p:cNvSpPr/>
            <p:nvPr/>
          </p:nvSpPr>
          <p:spPr>
            <a:xfrm>
              <a:off x="2002078" y="4132771"/>
              <a:ext cx="231257" cy="1042130"/>
            </a:xfrm>
            <a:prstGeom prst="upArrow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77208289-5043-5A74-E2B3-92CA4098CBEA}"/>
                </a:ext>
              </a:extLst>
            </p:cNvPr>
            <p:cNvSpPr/>
            <p:nvPr/>
          </p:nvSpPr>
          <p:spPr>
            <a:xfrm rot="10800000">
              <a:off x="2221942" y="4164100"/>
              <a:ext cx="231258" cy="1042132"/>
            </a:xfrm>
            <a:prstGeom prst="upArrow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758635DD-B80E-6D71-7496-E3C35FAEF40D}"/>
                </a:ext>
              </a:extLst>
            </p:cNvPr>
            <p:cNvSpPr/>
            <p:nvPr/>
          </p:nvSpPr>
          <p:spPr>
            <a:xfrm>
              <a:off x="1880859" y="4372585"/>
              <a:ext cx="660394" cy="573670"/>
            </a:xfrm>
            <a:prstGeom prst="flowChartAlternateProcess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1050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1050" b="1" dirty="0"/>
                <a:t>Sync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72219B-FBA1-05DA-50B9-79D57D21575B}"/>
              </a:ext>
            </a:extLst>
          </p:cNvPr>
          <p:cNvGrpSpPr/>
          <p:nvPr/>
        </p:nvGrpSpPr>
        <p:grpSpPr>
          <a:xfrm>
            <a:off x="933598" y="4085484"/>
            <a:ext cx="1667329" cy="1208696"/>
            <a:chOff x="4614808" y="4010351"/>
            <a:chExt cx="1505266" cy="10912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AE5F1A-96B4-29E6-AEFE-73B137715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8662" t="56357" r="42778"/>
            <a:stretch/>
          </p:blipFill>
          <p:spPr>
            <a:xfrm>
              <a:off x="4615942" y="4260718"/>
              <a:ext cx="1504132" cy="84084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9D9889-A6F5-E20B-297E-99DF56F8D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77169" b="90314"/>
            <a:stretch/>
          </p:blipFill>
          <p:spPr>
            <a:xfrm>
              <a:off x="4614808" y="4010351"/>
              <a:ext cx="1504132" cy="23343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9196640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9EF40-FA84-6F1C-0EB6-D31015D7F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F01A-9EFB-1601-4659-21F20B8D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B2B5E-142A-2816-3398-540869848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r>
              <a:rPr lang="en-US" dirty="0"/>
              <a:t>Introduction to Fabric Solution Deployment </a:t>
            </a:r>
          </a:p>
          <a:p>
            <a:r>
              <a:rPr lang="en-US" dirty="0"/>
              <a:t>Challenges in Fabric Solution Deployment</a:t>
            </a:r>
          </a:p>
          <a:p>
            <a:r>
              <a:rPr lang="en-US" dirty="0"/>
              <a:t>Implementing Workflows to Deloy Fabric Solutions</a:t>
            </a:r>
          </a:p>
          <a:p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259544851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F80D6-CFE1-5E73-ABAA-ACD4A44C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63AB3E-BBE7-2DB2-D37F-5C4B1BE2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CI/CD for Enterprise Scenarios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D633B3-A83B-EF4B-308E-854C5EE9BE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23795"/>
          </a:xfrm>
        </p:spPr>
        <p:txBody>
          <a:bodyPr/>
          <a:lstStyle/>
          <a:p>
            <a:r>
              <a:rPr lang="en-US" dirty="0"/>
              <a:t>High-level architecture for CI/CD on a single target workspace</a:t>
            </a:r>
          </a:p>
          <a:p>
            <a:pPr lvl="1"/>
            <a:r>
              <a:rPr lang="en-US" dirty="0"/>
              <a:t>Changes are propagated to </a:t>
            </a:r>
            <a:r>
              <a:rPr lang="en-US" sz="16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 workspace using feature workspaces and pull requests</a:t>
            </a:r>
          </a:p>
          <a:p>
            <a:pPr lvl="1"/>
            <a:r>
              <a:rPr lang="en-US" dirty="0"/>
              <a:t>Changes pushed from </a:t>
            </a:r>
            <a:r>
              <a:rPr lang="en-US" sz="16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 to </a:t>
            </a:r>
            <a:r>
              <a:rPr lang="en-US" sz="16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to </a:t>
            </a:r>
            <a:r>
              <a:rPr lang="en-US" sz="1600" b="1" dirty="0">
                <a:solidFill>
                  <a:srgbClr val="8A0000"/>
                </a:solidFill>
              </a:rPr>
              <a:t>PROD</a:t>
            </a:r>
            <a:r>
              <a:rPr lang="en-US" dirty="0"/>
              <a:t> during testing and approval process</a:t>
            </a:r>
          </a:p>
          <a:p>
            <a:pPr lvl="1"/>
            <a:r>
              <a:rPr lang="en-US" dirty="0"/>
              <a:t>Create customer tenants by running </a:t>
            </a:r>
            <a:r>
              <a:rPr lang="en-US" sz="16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from </a:t>
            </a:r>
            <a:r>
              <a:rPr lang="en-US" b="1" dirty="0">
                <a:solidFill>
                  <a:srgbClr val="8A0000"/>
                </a:solidFill>
              </a:rPr>
              <a:t>PROD</a:t>
            </a:r>
          </a:p>
          <a:p>
            <a:pPr lvl="1"/>
            <a:r>
              <a:rPr lang="en-US" dirty="0"/>
              <a:t>Update customer tenants by running </a:t>
            </a:r>
            <a:r>
              <a:rPr lang="en-US" sz="16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from </a:t>
            </a:r>
            <a:r>
              <a:rPr lang="en-US" sz="16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C85C89-35B2-2FF0-EB90-0541B46DA938}"/>
              </a:ext>
            </a:extLst>
          </p:cNvPr>
          <p:cNvGrpSpPr/>
          <p:nvPr/>
        </p:nvGrpSpPr>
        <p:grpSpPr>
          <a:xfrm>
            <a:off x="1207918" y="3234965"/>
            <a:ext cx="8026325" cy="3293655"/>
            <a:chOff x="863789" y="1925482"/>
            <a:chExt cx="10423255" cy="42772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2369DB-2149-AC9D-DBC5-F131D49C5163}"/>
                </a:ext>
              </a:extLst>
            </p:cNvPr>
            <p:cNvGrpSpPr/>
            <p:nvPr/>
          </p:nvGrpSpPr>
          <p:grpSpPr>
            <a:xfrm>
              <a:off x="994744" y="1925482"/>
              <a:ext cx="10292300" cy="1571780"/>
              <a:chOff x="1325110" y="2623262"/>
              <a:chExt cx="9416380" cy="14380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E69D344-1B1E-F4CC-9ECD-0ED14FDD1AC5}"/>
                  </a:ext>
                </a:extLst>
              </p:cNvPr>
              <p:cNvGrpSpPr/>
              <p:nvPr/>
            </p:nvGrpSpPr>
            <p:grpSpPr>
              <a:xfrm>
                <a:off x="1325110" y="2623262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FE20D87-CACB-F8DA-36E1-E4116F4665BA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Dev Workspace</a:t>
                  </a: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179E9B16-2561-CDD2-6206-CB8FB80D6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6EB07F38-D085-07DD-13AD-9BA66EA89A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822323E-D990-647B-088E-2F8B8DF40351}"/>
                  </a:ext>
                </a:extLst>
              </p:cNvPr>
              <p:cNvGrpSpPr/>
              <p:nvPr/>
            </p:nvGrpSpPr>
            <p:grpSpPr>
              <a:xfrm>
                <a:off x="3392655" y="2623262"/>
                <a:ext cx="3695589" cy="1436070"/>
                <a:chOff x="3372559" y="2802234"/>
                <a:chExt cx="3695589" cy="1436070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7CD3A21-9930-E50E-0611-F282679D9EF3}"/>
                    </a:ext>
                  </a:extLst>
                </p:cNvPr>
                <p:cNvGrpSpPr/>
                <p:nvPr/>
              </p:nvGrpSpPr>
              <p:grpSpPr>
                <a:xfrm>
                  <a:off x="3372559" y="2968157"/>
                  <a:ext cx="1556489" cy="1104223"/>
                  <a:chOff x="3618271" y="2939328"/>
                  <a:chExt cx="2180595" cy="1246891"/>
                </a:xfrm>
              </p:grpSpPr>
              <p:sp>
                <p:nvSpPr>
                  <p:cNvPr id="19" name="Arrow: Right 18">
                    <a:extLst>
                      <a:ext uri="{FF2B5EF4-FFF2-40B4-BE49-F238E27FC236}">
                        <a16:creationId xmlns:a16="http://schemas.microsoft.com/office/drawing/2014/main" id="{26F90D4F-8150-1E67-9BFD-6149D12B1299}"/>
                      </a:ext>
                    </a:extLst>
                  </p:cNvPr>
                  <p:cNvSpPr/>
                  <p:nvPr/>
                </p:nvSpPr>
                <p:spPr>
                  <a:xfrm>
                    <a:off x="3618271" y="3320992"/>
                    <a:ext cx="2180595" cy="424918"/>
                  </a:xfrm>
                  <a:prstGeom prst="rightArrow">
                    <a:avLst/>
                  </a:prstGeom>
                  <a:solidFill>
                    <a:schemeClr val="accent2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" name="Rectangle: Rounded Corners 3">
                    <a:extLst>
                      <a:ext uri="{FF2B5EF4-FFF2-40B4-BE49-F238E27FC236}">
                        <a16:creationId xmlns:a16="http://schemas.microsoft.com/office/drawing/2014/main" id="{EA8584E0-A5A2-3C79-99A7-A73CDB1B527C}"/>
                      </a:ext>
                    </a:extLst>
                  </p:cNvPr>
                  <p:cNvSpPr/>
                  <p:nvPr/>
                </p:nvSpPr>
                <p:spPr>
                  <a:xfrm>
                    <a:off x="3940513" y="2939328"/>
                    <a:ext cx="1415265" cy="1246891"/>
                  </a:xfrm>
                  <a:prstGeom prst="roundRect">
                    <a:avLst/>
                  </a:prstGeom>
                  <a:solidFill>
                    <a:schemeClr val="accent2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b="1" dirty="0">
                        <a:solidFill>
                          <a:schemeClr val="bg1"/>
                        </a:solidFill>
                      </a:rPr>
                      <a:t>Deploy</a:t>
                    </a:r>
                  </a:p>
                  <a:p>
                    <a:pPr algn="ctr"/>
                    <a:r>
                      <a:rPr lang="en-US" sz="1000" b="1" dirty="0">
                        <a:solidFill>
                          <a:schemeClr val="bg1"/>
                        </a:solidFill>
                      </a:rPr>
                      <a:t>or</a:t>
                    </a:r>
                  </a:p>
                  <a:p>
                    <a:pPr algn="ctr"/>
                    <a:r>
                      <a:rPr lang="en-US" sz="1000" b="1" dirty="0">
                        <a:solidFill>
                          <a:schemeClr val="bg1"/>
                        </a:solidFill>
                      </a:rPr>
                      <a:t>Update</a:t>
                    </a:r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22373E49-4E00-FD73-6B0A-4763EE1BBD4D}"/>
                    </a:ext>
                  </a:extLst>
                </p:cNvPr>
                <p:cNvGrpSpPr/>
                <p:nvPr/>
              </p:nvGrpSpPr>
              <p:grpSpPr>
                <a:xfrm>
                  <a:off x="5020944" y="2802234"/>
                  <a:ext cx="2047204" cy="1436070"/>
                  <a:chOff x="1069668" y="2769166"/>
                  <a:chExt cx="2895211" cy="2145083"/>
                </a:xfrm>
              </p:grpSpPr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1E815229-0F25-22B8-EEB9-849DE323527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9668" y="2769166"/>
                    <a:ext cx="2895211" cy="214508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800" b="1" dirty="0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Test Workspace</a:t>
                    </a:r>
                  </a:p>
                </p:txBody>
              </p: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11B7DE43-D31D-358A-7D8E-0EB8B9F8FB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668" y="3091406"/>
                    <a:ext cx="28952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4A89E686-E938-2387-E813-3834A6B977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t="19497"/>
                  <a:stretch/>
                </p:blipFill>
                <p:spPr>
                  <a:xfrm>
                    <a:off x="1103650" y="3119484"/>
                    <a:ext cx="2838281" cy="173221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3839B12-D61F-4CC8-80FC-224E407D7354}"/>
                  </a:ext>
                </a:extLst>
              </p:cNvPr>
              <p:cNvGrpSpPr/>
              <p:nvPr/>
            </p:nvGrpSpPr>
            <p:grpSpPr>
              <a:xfrm>
                <a:off x="7072017" y="2625207"/>
                <a:ext cx="3669473" cy="1436070"/>
                <a:chOff x="7051921" y="2804179"/>
                <a:chExt cx="3669473" cy="1436070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7578056B-BDAC-6AE5-7F39-F5E910F1808F}"/>
                    </a:ext>
                  </a:extLst>
                </p:cNvPr>
                <p:cNvGrpSpPr/>
                <p:nvPr/>
              </p:nvGrpSpPr>
              <p:grpSpPr>
                <a:xfrm>
                  <a:off x="7051921" y="2937186"/>
                  <a:ext cx="1556489" cy="1104223"/>
                  <a:chOff x="3618271" y="2939328"/>
                  <a:chExt cx="2180595" cy="1246891"/>
                </a:xfrm>
              </p:grpSpPr>
              <p:sp>
                <p:nvSpPr>
                  <p:cNvPr id="34" name="Arrow: Right 33">
                    <a:extLst>
                      <a:ext uri="{FF2B5EF4-FFF2-40B4-BE49-F238E27FC236}">
                        <a16:creationId xmlns:a16="http://schemas.microsoft.com/office/drawing/2014/main" id="{599CA905-CF2B-2F7A-95D8-0988E7D7FBC0}"/>
                      </a:ext>
                    </a:extLst>
                  </p:cNvPr>
                  <p:cNvSpPr/>
                  <p:nvPr/>
                </p:nvSpPr>
                <p:spPr>
                  <a:xfrm>
                    <a:off x="3618271" y="3320992"/>
                    <a:ext cx="2180595" cy="424918"/>
                  </a:xfrm>
                  <a:prstGeom prst="rightArrow">
                    <a:avLst/>
                  </a:prstGeom>
                  <a:solidFill>
                    <a:schemeClr val="accent2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5" name="Rectangle: Rounded Corners 34">
                    <a:extLst>
                      <a:ext uri="{FF2B5EF4-FFF2-40B4-BE49-F238E27FC236}">
                        <a16:creationId xmlns:a16="http://schemas.microsoft.com/office/drawing/2014/main" id="{13CE4F0C-65E5-ADEA-1C35-4F39FD402E63}"/>
                      </a:ext>
                    </a:extLst>
                  </p:cNvPr>
                  <p:cNvSpPr/>
                  <p:nvPr/>
                </p:nvSpPr>
                <p:spPr>
                  <a:xfrm>
                    <a:off x="3940513" y="2939328"/>
                    <a:ext cx="1415265" cy="1246891"/>
                  </a:xfrm>
                  <a:prstGeom prst="roundRect">
                    <a:avLst/>
                  </a:prstGeom>
                  <a:solidFill>
                    <a:schemeClr val="accent2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b="1" dirty="0">
                        <a:solidFill>
                          <a:schemeClr val="bg1"/>
                        </a:solidFill>
                      </a:rPr>
                      <a:t>Deploy</a:t>
                    </a:r>
                  </a:p>
                  <a:p>
                    <a:pPr algn="ctr"/>
                    <a:r>
                      <a:rPr lang="en-US" sz="1000" b="1" dirty="0">
                        <a:solidFill>
                          <a:schemeClr val="bg1"/>
                        </a:solidFill>
                      </a:rPr>
                      <a:t>or</a:t>
                    </a:r>
                  </a:p>
                  <a:p>
                    <a:pPr algn="ctr"/>
                    <a:r>
                      <a:rPr lang="en-US" sz="1000" b="1" dirty="0">
                        <a:solidFill>
                          <a:schemeClr val="bg1"/>
                        </a:solidFill>
                      </a:rPr>
                      <a:t>Update</a:t>
                    </a: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7721E890-D86D-BAE2-7CEC-CA5A437FDE69}"/>
                    </a:ext>
                  </a:extLst>
                </p:cNvPr>
                <p:cNvGrpSpPr/>
                <p:nvPr/>
              </p:nvGrpSpPr>
              <p:grpSpPr>
                <a:xfrm>
                  <a:off x="8674190" y="2804179"/>
                  <a:ext cx="2047204" cy="1436070"/>
                  <a:chOff x="1069668" y="2769166"/>
                  <a:chExt cx="2895211" cy="2145083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4523A400-E08C-22F6-3C8C-B375F83971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9668" y="2769166"/>
                    <a:ext cx="2895211" cy="214508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800" b="1" dirty="0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Prod Workspace</a:t>
                    </a:r>
                  </a:p>
                </p:txBody>
              </p: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50810868-EE73-42DB-1974-F728B7E069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668" y="3091406"/>
                    <a:ext cx="28952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B8EE33AB-22F2-5A0B-37FC-51BC9446DF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t="19497"/>
                  <a:stretch/>
                </p:blipFill>
                <p:spPr>
                  <a:xfrm>
                    <a:off x="1103650" y="3119484"/>
                    <a:ext cx="2838281" cy="1732212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BC91BBB-83C9-ED03-69D0-CB204ACC6A6D}"/>
                </a:ext>
              </a:extLst>
            </p:cNvPr>
            <p:cNvGrpSpPr/>
            <p:nvPr/>
          </p:nvGrpSpPr>
          <p:grpSpPr>
            <a:xfrm>
              <a:off x="1561149" y="3588332"/>
              <a:ext cx="721825" cy="980160"/>
              <a:chOff x="1880859" y="4132771"/>
              <a:chExt cx="660394" cy="1073461"/>
            </a:xfrm>
          </p:grpSpPr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0C556C7E-2070-2AE8-41BC-CB801FA9A04E}"/>
                  </a:ext>
                </a:extLst>
              </p:cNvPr>
              <p:cNvSpPr/>
              <p:nvPr/>
            </p:nvSpPr>
            <p:spPr>
              <a:xfrm>
                <a:off x="2002078" y="4132771"/>
                <a:ext cx="231257" cy="1042130"/>
              </a:xfrm>
              <a:prstGeom prst="upArrow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" name="Arrow: Up 7">
                <a:extLst>
                  <a:ext uri="{FF2B5EF4-FFF2-40B4-BE49-F238E27FC236}">
                    <a16:creationId xmlns:a16="http://schemas.microsoft.com/office/drawing/2014/main" id="{CE7D7C3D-AA4D-9C93-DB2C-084F1025D65D}"/>
                  </a:ext>
                </a:extLst>
              </p:cNvPr>
              <p:cNvSpPr/>
              <p:nvPr/>
            </p:nvSpPr>
            <p:spPr>
              <a:xfrm rot="10800000">
                <a:off x="2221942" y="4164100"/>
                <a:ext cx="231258" cy="1042132"/>
              </a:xfrm>
              <a:prstGeom prst="upArrow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" name="Flowchart: Alternate Process 8">
                <a:extLst>
                  <a:ext uri="{FF2B5EF4-FFF2-40B4-BE49-F238E27FC236}">
                    <a16:creationId xmlns:a16="http://schemas.microsoft.com/office/drawing/2014/main" id="{CFD08A99-D6A0-C85D-1A5E-00CB224D149B}"/>
                  </a:ext>
                </a:extLst>
              </p:cNvPr>
              <p:cNvSpPr/>
              <p:nvPr/>
            </p:nvSpPr>
            <p:spPr>
              <a:xfrm>
                <a:off x="1880859" y="4372585"/>
                <a:ext cx="660394" cy="573670"/>
              </a:xfrm>
              <a:prstGeom prst="flowChartAlternateProcess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224"/>
                  </a:lnSpc>
                </a:pPr>
                <a:r>
                  <a:rPr lang="en-US" sz="1050" b="1" dirty="0"/>
                  <a:t>GIT</a:t>
                </a:r>
              </a:p>
              <a:p>
                <a:pPr algn="ctr">
                  <a:lnSpc>
                    <a:spcPts val="1224"/>
                  </a:lnSpc>
                </a:pPr>
                <a:r>
                  <a:rPr lang="en-US" sz="1050" b="1" dirty="0"/>
                  <a:t>Sync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8675E2-1697-17F3-154E-D4B89C8C047E}"/>
                </a:ext>
              </a:extLst>
            </p:cNvPr>
            <p:cNvGrpSpPr/>
            <p:nvPr/>
          </p:nvGrpSpPr>
          <p:grpSpPr>
            <a:xfrm>
              <a:off x="863789" y="4633080"/>
              <a:ext cx="2165249" cy="1569653"/>
              <a:chOff x="4614808" y="4010351"/>
              <a:chExt cx="1505266" cy="109121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988ABEC-D6A3-122E-1339-E8B75A45E0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28662" t="56357" r="42778"/>
              <a:stretch/>
            </p:blipFill>
            <p:spPr>
              <a:xfrm>
                <a:off x="4615942" y="4260718"/>
                <a:ext cx="1504132" cy="840845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A22A101-4E41-4491-7D5F-20DDA9318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77169" b="90314"/>
              <a:stretch/>
            </p:blipFill>
            <p:spPr>
              <a:xfrm>
                <a:off x="4614808" y="4010351"/>
                <a:ext cx="1504132" cy="233434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416505805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9F45B-BD81-CE1C-06E0-C81C61F6A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338FB4-434A-8171-1DBB-64A2814EC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CI/CD for Multitenancy Scenario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1D3873-6FB8-2529-7B40-134CC2750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39047"/>
          </a:xfrm>
        </p:spPr>
        <p:txBody>
          <a:bodyPr/>
          <a:lstStyle/>
          <a:p>
            <a:r>
              <a:rPr lang="en-US" dirty="0"/>
              <a:t>High-level architecture for CI/CD with multiple target workspaces</a:t>
            </a:r>
          </a:p>
          <a:p>
            <a:pPr lvl="1"/>
            <a:r>
              <a:rPr lang="en-US" dirty="0"/>
              <a:t>Changes are propagated to </a:t>
            </a:r>
            <a:r>
              <a:rPr lang="en-US" sz="16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 workspace using feature workspaces and pull requests</a:t>
            </a:r>
          </a:p>
          <a:p>
            <a:pPr lvl="1"/>
            <a:r>
              <a:rPr lang="en-US" dirty="0"/>
              <a:t>Changes pushed from </a:t>
            </a:r>
            <a:r>
              <a:rPr lang="en-US" sz="16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 to </a:t>
            </a:r>
            <a:r>
              <a:rPr lang="en-US" sz="16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to </a:t>
            </a:r>
            <a:r>
              <a:rPr lang="en-US" sz="1600" b="1" dirty="0">
                <a:solidFill>
                  <a:srgbClr val="8A0000"/>
                </a:solidFill>
              </a:rPr>
              <a:t>PROD</a:t>
            </a:r>
            <a:r>
              <a:rPr lang="en-US" dirty="0"/>
              <a:t> during testing and approval process</a:t>
            </a:r>
          </a:p>
          <a:p>
            <a:pPr lvl="1"/>
            <a:r>
              <a:rPr lang="en-US" dirty="0"/>
              <a:t>Create customer tenants by running </a:t>
            </a:r>
            <a:r>
              <a:rPr lang="en-US" sz="16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from </a:t>
            </a:r>
            <a:r>
              <a:rPr lang="en-US" b="1" dirty="0">
                <a:solidFill>
                  <a:srgbClr val="8A0000"/>
                </a:solidFill>
              </a:rPr>
              <a:t>PROD</a:t>
            </a:r>
          </a:p>
          <a:p>
            <a:pPr lvl="1"/>
            <a:r>
              <a:rPr lang="en-US" dirty="0"/>
              <a:t>Update customer tenants by running </a:t>
            </a:r>
            <a:r>
              <a:rPr lang="en-US" sz="16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from </a:t>
            </a:r>
            <a:r>
              <a:rPr lang="en-US" sz="16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E69C43-6145-3F27-0BC0-79058C79FB39}"/>
              </a:ext>
            </a:extLst>
          </p:cNvPr>
          <p:cNvGrpSpPr/>
          <p:nvPr/>
        </p:nvGrpSpPr>
        <p:grpSpPr>
          <a:xfrm>
            <a:off x="1851242" y="4728596"/>
            <a:ext cx="570226" cy="776873"/>
            <a:chOff x="1939269" y="4132771"/>
            <a:chExt cx="588132" cy="1073461"/>
          </a:xfrm>
          <a:solidFill>
            <a:schemeClr val="accent1">
              <a:lumMod val="75000"/>
            </a:schemeClr>
          </a:solidFill>
        </p:grpSpPr>
        <p:sp>
          <p:nvSpPr>
            <p:cNvPr id="7" name="Arrow: Up 6">
              <a:extLst>
                <a:ext uri="{FF2B5EF4-FFF2-40B4-BE49-F238E27FC236}">
                  <a16:creationId xmlns:a16="http://schemas.microsoft.com/office/drawing/2014/main" id="{860C77A3-CD59-A162-A1CF-CD4A19CF5BB2}"/>
                </a:ext>
              </a:extLst>
            </p:cNvPr>
            <p:cNvSpPr/>
            <p:nvPr/>
          </p:nvSpPr>
          <p:spPr>
            <a:xfrm>
              <a:off x="2002078" y="4132771"/>
              <a:ext cx="231257" cy="1042130"/>
            </a:xfrm>
            <a:prstGeom prst="upArrow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29E16789-21A2-4740-FFA5-50AA1B719113}"/>
                </a:ext>
              </a:extLst>
            </p:cNvPr>
            <p:cNvSpPr/>
            <p:nvPr/>
          </p:nvSpPr>
          <p:spPr>
            <a:xfrm rot="10800000">
              <a:off x="2221942" y="4164100"/>
              <a:ext cx="231258" cy="1042132"/>
            </a:xfrm>
            <a:prstGeom prst="upArrow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42B0002E-86F3-EDE0-8B6B-8090E607B5D4}"/>
                </a:ext>
              </a:extLst>
            </p:cNvPr>
            <p:cNvSpPr/>
            <p:nvPr/>
          </p:nvSpPr>
          <p:spPr>
            <a:xfrm>
              <a:off x="1939269" y="4351049"/>
              <a:ext cx="588132" cy="573670"/>
            </a:xfrm>
            <a:prstGeom prst="flowChartAlternateProcess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700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700" b="1" dirty="0"/>
                <a:t>Sync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894639-CFE6-F86E-9260-0F4506A30B12}"/>
              </a:ext>
            </a:extLst>
          </p:cNvPr>
          <p:cNvGrpSpPr/>
          <p:nvPr/>
        </p:nvGrpSpPr>
        <p:grpSpPr>
          <a:xfrm>
            <a:off x="1469196" y="5569550"/>
            <a:ext cx="1387600" cy="1005913"/>
            <a:chOff x="4614808" y="4010351"/>
            <a:chExt cx="1505266" cy="10912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BFE6D3-12EE-DF6B-194C-4AFF15A9A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8662" t="56357" r="42778"/>
            <a:stretch/>
          </p:blipFill>
          <p:spPr>
            <a:xfrm>
              <a:off x="4615942" y="4260718"/>
              <a:ext cx="1504132" cy="84084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1349C9-003A-8074-1ACA-F134BE41F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77169" b="90314"/>
            <a:stretch/>
          </p:blipFill>
          <p:spPr>
            <a:xfrm>
              <a:off x="4614808" y="4010351"/>
              <a:ext cx="1504132" cy="23343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127C4AB-F793-B501-80A9-8EF1DA417F04}"/>
              </a:ext>
            </a:extLst>
          </p:cNvPr>
          <p:cNvGrpSpPr/>
          <p:nvPr/>
        </p:nvGrpSpPr>
        <p:grpSpPr>
          <a:xfrm>
            <a:off x="9533288" y="2360997"/>
            <a:ext cx="1433990" cy="1005914"/>
            <a:chOff x="9170468" y="1820410"/>
            <a:chExt cx="1599204" cy="112180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19C577-E89A-1284-FD45-0281C498B77D}"/>
                </a:ext>
              </a:extLst>
            </p:cNvPr>
            <p:cNvSpPr/>
            <p:nvPr/>
          </p:nvSpPr>
          <p:spPr bwMode="auto">
            <a:xfrm>
              <a:off x="9170468" y="1820410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 Workspace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6DBE19-93AC-224A-90A3-F443C65E1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9497"/>
            <a:stretch/>
          </p:blipFill>
          <p:spPr>
            <a:xfrm>
              <a:off x="9189238" y="2003615"/>
              <a:ext cx="1567758" cy="90589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E89C40-DC32-CC48-2F8A-3FE747C78045}"/>
              </a:ext>
            </a:extLst>
          </p:cNvPr>
          <p:cNvGrpSpPr/>
          <p:nvPr/>
        </p:nvGrpSpPr>
        <p:grpSpPr>
          <a:xfrm>
            <a:off x="9533288" y="3650881"/>
            <a:ext cx="1433990" cy="1005914"/>
            <a:chOff x="9157792" y="3176022"/>
            <a:chExt cx="1599204" cy="11218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E26349-90D9-3A4C-EC83-E81E092E9BFF}"/>
                </a:ext>
              </a:extLst>
            </p:cNvPr>
            <p:cNvSpPr/>
            <p:nvPr/>
          </p:nvSpPr>
          <p:spPr bwMode="auto">
            <a:xfrm>
              <a:off x="9157792" y="3176022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 Workspace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4F2F651-CA55-3F80-7113-3743357C2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9497"/>
            <a:stretch/>
          </p:blipFill>
          <p:spPr>
            <a:xfrm>
              <a:off x="9176562" y="3359227"/>
              <a:ext cx="1567758" cy="90589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F684E14-2D2A-EAA7-AE05-DF5F847F75EE}"/>
              </a:ext>
            </a:extLst>
          </p:cNvPr>
          <p:cNvGrpSpPr/>
          <p:nvPr/>
        </p:nvGrpSpPr>
        <p:grpSpPr>
          <a:xfrm>
            <a:off x="9533288" y="4940764"/>
            <a:ext cx="1433990" cy="1005914"/>
            <a:chOff x="9157792" y="4510893"/>
            <a:chExt cx="1599204" cy="112180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FDCB06-3F75-A1B3-36C5-A79783633E49}"/>
                </a:ext>
              </a:extLst>
            </p:cNvPr>
            <p:cNvSpPr/>
            <p:nvPr/>
          </p:nvSpPr>
          <p:spPr bwMode="auto">
            <a:xfrm>
              <a:off x="9157792" y="4510893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 Workspace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7575B89-AB1E-855A-6F2D-24F39EC5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9497"/>
            <a:stretch/>
          </p:blipFill>
          <p:spPr>
            <a:xfrm>
              <a:off x="9176562" y="4694098"/>
              <a:ext cx="1567758" cy="90589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B93A22-4A19-0D7F-2ACB-BDE1B3B4DB95}"/>
              </a:ext>
            </a:extLst>
          </p:cNvPr>
          <p:cNvGrpSpPr/>
          <p:nvPr/>
        </p:nvGrpSpPr>
        <p:grpSpPr>
          <a:xfrm>
            <a:off x="8127763" y="3850443"/>
            <a:ext cx="1355408" cy="623485"/>
            <a:chOff x="7746116" y="3138774"/>
            <a:chExt cx="1511568" cy="695319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40823B1F-430E-2872-8182-EF467E43BB0B}"/>
                </a:ext>
              </a:extLst>
            </p:cNvPr>
            <p:cNvSpPr/>
            <p:nvPr/>
          </p:nvSpPr>
          <p:spPr>
            <a:xfrm>
              <a:off x="7746116" y="3345803"/>
              <a:ext cx="1511568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EC9C127-394A-39B1-4F11-247473F4E60C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1077FD7-2884-5210-E524-12ABC3E3F4BE}"/>
              </a:ext>
            </a:extLst>
          </p:cNvPr>
          <p:cNvGrpSpPr/>
          <p:nvPr/>
        </p:nvGrpSpPr>
        <p:grpSpPr>
          <a:xfrm>
            <a:off x="8095655" y="3097669"/>
            <a:ext cx="1465305" cy="623485"/>
            <a:chOff x="7732874" y="3138774"/>
            <a:chExt cx="1634127" cy="695319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808D61A7-6143-FF29-31B7-422EAD326A37}"/>
                </a:ext>
              </a:extLst>
            </p:cNvPr>
            <p:cNvSpPr/>
            <p:nvPr/>
          </p:nvSpPr>
          <p:spPr>
            <a:xfrm rot="20164903">
              <a:off x="7732874" y="3322511"/>
              <a:ext cx="1634127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064760B-4BF7-BF46-2A27-D1C29BD87A19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311990B-10AB-8CB7-6D3A-0234C1FFA32F}"/>
              </a:ext>
            </a:extLst>
          </p:cNvPr>
          <p:cNvGrpSpPr/>
          <p:nvPr/>
        </p:nvGrpSpPr>
        <p:grpSpPr>
          <a:xfrm>
            <a:off x="8107949" y="4626474"/>
            <a:ext cx="1373841" cy="623485"/>
            <a:chOff x="7709086" y="3138774"/>
            <a:chExt cx="1532125" cy="695319"/>
          </a:xfrm>
        </p:grpSpPr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C6E9EFEE-C0E8-4DBA-7196-77AB1798F864}"/>
                </a:ext>
              </a:extLst>
            </p:cNvPr>
            <p:cNvSpPr/>
            <p:nvPr/>
          </p:nvSpPr>
          <p:spPr>
            <a:xfrm rot="1096524">
              <a:off x="7709086" y="3338449"/>
              <a:ext cx="1532125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C14CCEB-C301-4647-4911-12A724E090D8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D366E7-6B2B-332E-2B8C-10C63312B23F}"/>
              </a:ext>
            </a:extLst>
          </p:cNvPr>
          <p:cNvGrpSpPr/>
          <p:nvPr/>
        </p:nvGrpSpPr>
        <p:grpSpPr>
          <a:xfrm>
            <a:off x="1498491" y="3681274"/>
            <a:ext cx="6595821" cy="1007276"/>
            <a:chOff x="1325110" y="2623262"/>
            <a:chExt cx="9416380" cy="14380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64098B-F10D-ABAD-5C2F-000B9639F139}"/>
                </a:ext>
              </a:extLst>
            </p:cNvPr>
            <p:cNvGrpSpPr/>
            <p:nvPr/>
          </p:nvGrpSpPr>
          <p:grpSpPr>
            <a:xfrm>
              <a:off x="1325110" y="2623262"/>
              <a:ext cx="2047204" cy="1436070"/>
              <a:chOff x="1069668" y="2769166"/>
              <a:chExt cx="2895211" cy="21450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158AA2-0FDA-3C20-4594-3FD73E9A062F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464553C-680B-B74C-1A0E-0AAF8B369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FC0A0FD-2B7F-5D88-CAA8-9A120556D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0095979-24C4-ED0C-B6E5-EBB6A4E408C4}"/>
                </a:ext>
              </a:extLst>
            </p:cNvPr>
            <p:cNvGrpSpPr/>
            <p:nvPr/>
          </p:nvGrpSpPr>
          <p:grpSpPr>
            <a:xfrm>
              <a:off x="3392655" y="2623262"/>
              <a:ext cx="3695589" cy="1436070"/>
              <a:chOff x="3372559" y="2802234"/>
              <a:chExt cx="3695589" cy="143607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6DB6584-673D-F079-9D44-366F1ADC631D}"/>
                  </a:ext>
                </a:extLst>
              </p:cNvPr>
              <p:cNvGrpSpPr/>
              <p:nvPr/>
            </p:nvGrpSpPr>
            <p:grpSpPr>
              <a:xfrm>
                <a:off x="3372559" y="2968157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2BEE64C7-E911-81D6-8A19-8194100A5046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7139E7AA-F239-D1D0-6364-C1949C16CFC5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CDA033C-C3D7-CC4F-C40F-420E8E397CEA}"/>
                  </a:ext>
                </a:extLst>
              </p:cNvPr>
              <p:cNvGrpSpPr/>
              <p:nvPr/>
            </p:nvGrpSpPr>
            <p:grpSpPr>
              <a:xfrm>
                <a:off x="5020944" y="2802234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4288D5F-54B1-D1E0-F09F-D3D329AF2C44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67D83E45-8684-ABA5-6990-6F7CD7FDB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EAD40B2C-1722-6FAB-36FE-E18949325A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0F264C3-244F-610F-F800-023DD759F026}"/>
                </a:ext>
              </a:extLst>
            </p:cNvPr>
            <p:cNvGrpSpPr/>
            <p:nvPr/>
          </p:nvGrpSpPr>
          <p:grpSpPr>
            <a:xfrm>
              <a:off x="7072017" y="2625207"/>
              <a:ext cx="3669473" cy="1436070"/>
              <a:chOff x="7051921" y="2804179"/>
              <a:chExt cx="3669473" cy="143607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69CD3FD-7CD1-3C06-9E59-9FD616442E53}"/>
                  </a:ext>
                </a:extLst>
              </p:cNvPr>
              <p:cNvGrpSpPr/>
              <p:nvPr/>
            </p:nvGrpSpPr>
            <p:grpSpPr>
              <a:xfrm>
                <a:off x="7051921" y="2937186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34" name="Arrow: Right 33">
                  <a:extLst>
                    <a:ext uri="{FF2B5EF4-FFF2-40B4-BE49-F238E27FC236}">
                      <a16:creationId xmlns:a16="http://schemas.microsoft.com/office/drawing/2014/main" id="{0AF93A4B-8B3D-39B6-365A-510CE554A567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0B5CA83D-56C3-0B87-A175-E4CE738D43D7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4886E94-AA55-29C9-425F-E6136E12098D}"/>
                  </a:ext>
                </a:extLst>
              </p:cNvPr>
              <p:cNvGrpSpPr/>
              <p:nvPr/>
            </p:nvGrpSpPr>
            <p:grpSpPr>
              <a:xfrm>
                <a:off x="8674190" y="2804179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9468F1C1-1AC7-852A-3FFF-D28E84ADB574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8CEEADD5-D0B8-17DC-7CB0-6CA65B4983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94E431F-790B-CD20-E78D-EBEDE95999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FEC7D46-983D-383E-9A0F-76BFE6901176}"/>
              </a:ext>
            </a:extLst>
          </p:cNvPr>
          <p:cNvGrpSpPr/>
          <p:nvPr/>
        </p:nvGrpSpPr>
        <p:grpSpPr>
          <a:xfrm>
            <a:off x="4147738" y="4700354"/>
            <a:ext cx="1387600" cy="1846867"/>
            <a:chOff x="4147738" y="4700354"/>
            <a:chExt cx="1387600" cy="184686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83D31DC-7C89-39B9-9C26-8E651E42A41B}"/>
                </a:ext>
              </a:extLst>
            </p:cNvPr>
            <p:cNvGrpSpPr/>
            <p:nvPr/>
          </p:nvGrpSpPr>
          <p:grpSpPr>
            <a:xfrm>
              <a:off x="4529784" y="4700354"/>
              <a:ext cx="570226" cy="776873"/>
              <a:chOff x="1939269" y="4132771"/>
              <a:chExt cx="588132" cy="1073461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8A59C60C-DCC0-4224-444E-4F9A104ACC9D}"/>
                  </a:ext>
                </a:extLst>
              </p:cNvPr>
              <p:cNvSpPr/>
              <p:nvPr/>
            </p:nvSpPr>
            <p:spPr>
              <a:xfrm>
                <a:off x="2002078" y="4132771"/>
                <a:ext cx="231257" cy="1042130"/>
              </a:xfrm>
              <a:prstGeom prst="upArrow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09418974-B148-A7CA-636A-815BDAA76265}"/>
                  </a:ext>
                </a:extLst>
              </p:cNvPr>
              <p:cNvSpPr/>
              <p:nvPr/>
            </p:nvSpPr>
            <p:spPr>
              <a:xfrm rot="10800000">
                <a:off x="2221942" y="4164100"/>
                <a:ext cx="231258" cy="1042132"/>
              </a:xfrm>
              <a:prstGeom prst="upArrow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44" name="Flowchart: Alternate Process 43">
                <a:extLst>
                  <a:ext uri="{FF2B5EF4-FFF2-40B4-BE49-F238E27FC236}">
                    <a16:creationId xmlns:a16="http://schemas.microsoft.com/office/drawing/2014/main" id="{F6F1EDE4-C348-435C-4407-D9DDB45A5C45}"/>
                  </a:ext>
                </a:extLst>
              </p:cNvPr>
              <p:cNvSpPr/>
              <p:nvPr/>
            </p:nvSpPr>
            <p:spPr>
              <a:xfrm>
                <a:off x="1939269" y="4351049"/>
                <a:ext cx="588132" cy="573670"/>
              </a:xfrm>
              <a:prstGeom prst="flowChartAlternateProcess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224"/>
                  </a:lnSpc>
                </a:pPr>
                <a:r>
                  <a:rPr lang="en-US" sz="700" b="1" dirty="0"/>
                  <a:t>GIT</a:t>
                </a:r>
              </a:p>
              <a:p>
                <a:pPr algn="ctr">
                  <a:lnSpc>
                    <a:spcPts val="1224"/>
                  </a:lnSpc>
                </a:pPr>
                <a:r>
                  <a:rPr lang="en-US" sz="700" b="1" dirty="0"/>
                  <a:t>Sync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FC9444C-D9FD-6416-2B48-4E51FC9F3912}"/>
                </a:ext>
              </a:extLst>
            </p:cNvPr>
            <p:cNvGrpSpPr/>
            <p:nvPr/>
          </p:nvGrpSpPr>
          <p:grpSpPr>
            <a:xfrm>
              <a:off x="4147738" y="5541308"/>
              <a:ext cx="1387600" cy="1005913"/>
              <a:chOff x="4614808" y="4010351"/>
              <a:chExt cx="1505266" cy="1091212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0656BCB-A9D5-4FC4-240D-3096AE3D3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28662" t="56357" r="42778"/>
              <a:stretch/>
            </p:blipFill>
            <p:spPr>
              <a:xfrm>
                <a:off x="4615942" y="4260718"/>
                <a:ext cx="1504132" cy="840845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2F9AA71B-B490-A89F-9D02-2A88DE6D9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77169" b="90314"/>
              <a:stretch/>
            </p:blipFill>
            <p:spPr>
              <a:xfrm>
                <a:off x="4614808" y="4010351"/>
                <a:ext cx="1504132" cy="233434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44BD605-E3E0-71B6-E08B-8B7485795673}"/>
              </a:ext>
            </a:extLst>
          </p:cNvPr>
          <p:cNvGrpSpPr/>
          <p:nvPr/>
        </p:nvGrpSpPr>
        <p:grpSpPr>
          <a:xfrm>
            <a:off x="6712612" y="4698372"/>
            <a:ext cx="1387600" cy="1846867"/>
            <a:chOff x="6712612" y="4698372"/>
            <a:chExt cx="1387600" cy="184686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E2987DC-482B-187C-E35D-BD6F9333BE33}"/>
                </a:ext>
              </a:extLst>
            </p:cNvPr>
            <p:cNvGrpSpPr/>
            <p:nvPr/>
          </p:nvGrpSpPr>
          <p:grpSpPr>
            <a:xfrm>
              <a:off x="7094658" y="4698372"/>
              <a:ext cx="570226" cy="776873"/>
              <a:chOff x="1939269" y="4132771"/>
              <a:chExt cx="588132" cy="1073461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59" name="Arrow: Up 58">
                <a:extLst>
                  <a:ext uri="{FF2B5EF4-FFF2-40B4-BE49-F238E27FC236}">
                    <a16:creationId xmlns:a16="http://schemas.microsoft.com/office/drawing/2014/main" id="{302026D8-4969-27AE-65E2-025C356422E8}"/>
                  </a:ext>
                </a:extLst>
              </p:cNvPr>
              <p:cNvSpPr/>
              <p:nvPr/>
            </p:nvSpPr>
            <p:spPr>
              <a:xfrm>
                <a:off x="2002078" y="4132771"/>
                <a:ext cx="231257" cy="1042130"/>
              </a:xfrm>
              <a:prstGeom prst="upArrow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60" name="Arrow: Up 59">
                <a:extLst>
                  <a:ext uri="{FF2B5EF4-FFF2-40B4-BE49-F238E27FC236}">
                    <a16:creationId xmlns:a16="http://schemas.microsoft.com/office/drawing/2014/main" id="{82D3CFF1-0B3D-D985-215C-7CC4AA665592}"/>
                  </a:ext>
                </a:extLst>
              </p:cNvPr>
              <p:cNvSpPr/>
              <p:nvPr/>
            </p:nvSpPr>
            <p:spPr>
              <a:xfrm rot="10800000">
                <a:off x="2221942" y="4164100"/>
                <a:ext cx="231258" cy="1042132"/>
              </a:xfrm>
              <a:prstGeom prst="upArrow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61" name="Flowchart: Alternate Process 60">
                <a:extLst>
                  <a:ext uri="{FF2B5EF4-FFF2-40B4-BE49-F238E27FC236}">
                    <a16:creationId xmlns:a16="http://schemas.microsoft.com/office/drawing/2014/main" id="{1EA49B1F-F236-5301-8D1E-5133A3A77DDF}"/>
                  </a:ext>
                </a:extLst>
              </p:cNvPr>
              <p:cNvSpPr/>
              <p:nvPr/>
            </p:nvSpPr>
            <p:spPr>
              <a:xfrm>
                <a:off x="1939269" y="4351049"/>
                <a:ext cx="588132" cy="573670"/>
              </a:xfrm>
              <a:prstGeom prst="flowChartAlternateProcess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224"/>
                  </a:lnSpc>
                </a:pPr>
                <a:r>
                  <a:rPr lang="en-US" sz="700" b="1" dirty="0"/>
                  <a:t>GIT</a:t>
                </a:r>
              </a:p>
              <a:p>
                <a:pPr algn="ctr">
                  <a:lnSpc>
                    <a:spcPts val="1224"/>
                  </a:lnSpc>
                </a:pPr>
                <a:r>
                  <a:rPr lang="en-US" sz="700" b="1" dirty="0"/>
                  <a:t>Sync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999CCCD-C010-12A0-1174-F0BBF0A8C310}"/>
                </a:ext>
              </a:extLst>
            </p:cNvPr>
            <p:cNvGrpSpPr/>
            <p:nvPr/>
          </p:nvGrpSpPr>
          <p:grpSpPr>
            <a:xfrm>
              <a:off x="6712612" y="5539326"/>
              <a:ext cx="1387600" cy="1005913"/>
              <a:chOff x="4614808" y="4010351"/>
              <a:chExt cx="1505266" cy="1091212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BF384263-411F-88AC-0E3D-2CCA10E00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28662" t="56357" r="42778"/>
              <a:stretch/>
            </p:blipFill>
            <p:spPr>
              <a:xfrm>
                <a:off x="4615942" y="4260718"/>
                <a:ext cx="1504132" cy="840845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5838F70E-2E42-A994-7A82-1C5F40A3D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77169" b="90314"/>
              <a:stretch/>
            </p:blipFill>
            <p:spPr>
              <a:xfrm>
                <a:off x="4614808" y="4010351"/>
                <a:ext cx="1504132" cy="233434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8482723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2F383-2A86-5BFB-729D-C3188511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with Advanced GIT Integration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FC7BBA01-0D50-A766-7425-DD937C20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23576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Option 3</a:t>
            </a:r>
            <a:r>
              <a:rPr lang="en-US" sz="2400" dirty="0"/>
              <a:t>: Approach used by </a:t>
            </a:r>
            <a:r>
              <a:rPr lang="en-US" b="1" dirty="0"/>
              <a:t>fabric-</a:t>
            </a:r>
            <a:r>
              <a:rPr lang="en-US" b="1" dirty="0" err="1"/>
              <a:t>cicd</a:t>
            </a:r>
            <a:r>
              <a:rPr lang="en-US" b="1" dirty="0"/>
              <a:t> Deployment Tool</a:t>
            </a:r>
          </a:p>
          <a:p>
            <a:pPr lvl="1"/>
            <a:r>
              <a:rPr lang="en-US" sz="1600" dirty="0"/>
              <a:t>The project for this tool has been created and maintained by Jacob Knightly</a:t>
            </a:r>
          </a:p>
          <a:p>
            <a:pPr lvl="1"/>
            <a:r>
              <a:rPr lang="en-US" sz="1600" dirty="0"/>
              <a:t>Project: </a:t>
            </a:r>
            <a:r>
              <a:rPr lang="en-US" sz="1600" b="1" dirty="0">
                <a:hlinkClick r:id="rId2"/>
              </a:rPr>
              <a:t>https://microsoft.github.io/fabric-cicd/latest/</a:t>
            </a:r>
            <a:endParaRPr lang="en-US" sz="1600" b="1" dirty="0"/>
          </a:p>
          <a:p>
            <a:pPr lvl="1"/>
            <a:r>
              <a:rPr lang="en-US" sz="1600" dirty="0"/>
              <a:t>Blog: </a:t>
            </a:r>
            <a:r>
              <a:rPr lang="en-US" sz="1600" b="1" dirty="0">
                <a:hlinkClick r:id="rId2"/>
              </a:rPr>
              <a:t>https://support.fabric.microsoft.com/en-US/blog/introducing-fabric-cicd-deployment-tool/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6C1788-1281-9CE0-9645-CFD5B1FCD9B8}"/>
              </a:ext>
            </a:extLst>
          </p:cNvPr>
          <p:cNvGrpSpPr/>
          <p:nvPr/>
        </p:nvGrpSpPr>
        <p:grpSpPr>
          <a:xfrm>
            <a:off x="1227764" y="2620998"/>
            <a:ext cx="9252155" cy="3964396"/>
            <a:chOff x="1064931" y="2399974"/>
            <a:chExt cx="10232336" cy="43843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DDBA76-48FF-247F-94F0-34677888DA64}"/>
                </a:ext>
              </a:extLst>
            </p:cNvPr>
            <p:cNvSpPr/>
            <p:nvPr/>
          </p:nvSpPr>
          <p:spPr bwMode="auto">
            <a:xfrm>
              <a:off x="1064931" y="2399974"/>
              <a:ext cx="10232336" cy="438438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FEDB9B8-9D60-31C8-6575-CD4C901216F6}"/>
                </a:ext>
              </a:extLst>
            </p:cNvPr>
            <p:cNvGrpSpPr/>
            <p:nvPr/>
          </p:nvGrpSpPr>
          <p:grpSpPr>
            <a:xfrm>
              <a:off x="1295990" y="2576596"/>
              <a:ext cx="1562529" cy="1357924"/>
              <a:chOff x="883076" y="1526449"/>
              <a:chExt cx="1562529" cy="135792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3A0EE38E-C325-AD4B-EAB9-50286F62C7E7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562529" cy="1357924"/>
                <a:chOff x="883076" y="1526449"/>
                <a:chExt cx="1562529" cy="1357924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3BE6AB4-E77C-DB08-2E6C-6A6C30396241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562529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Dev Workspace</a:t>
                  </a:r>
                </a:p>
              </p:txBody>
            </p:sp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B7628D11-332C-2EF5-CCF0-F4638B453F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6"/>
                  <a:ext cx="1477297" cy="1119957"/>
                </a:xfrm>
                <a:prstGeom prst="rect">
                  <a:avLst/>
                </a:prstGeom>
              </p:spPr>
            </p:pic>
          </p:grp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AE451EEC-130E-C518-F941-EA06C0EE08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7"/>
                <a:ext cx="1562529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D82E47-4E7C-EBD8-F0DE-B2633145F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5990" y="5237290"/>
              <a:ext cx="1565205" cy="135792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E0006D6-EA59-CE1C-A4D5-5FC817E49E81}"/>
                </a:ext>
              </a:extLst>
            </p:cNvPr>
            <p:cNvGrpSpPr/>
            <p:nvPr/>
          </p:nvGrpSpPr>
          <p:grpSpPr>
            <a:xfrm>
              <a:off x="3001750" y="2748919"/>
              <a:ext cx="2079405" cy="903634"/>
              <a:chOff x="2648405" y="-951739"/>
              <a:chExt cx="2713250" cy="903634"/>
            </a:xfrm>
          </p:grpSpPr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0074AAA8-5FB4-5CF1-B6DA-76B7F31A7CC5}"/>
                  </a:ext>
                </a:extLst>
              </p:cNvPr>
              <p:cNvSpPr/>
              <p:nvPr/>
            </p:nvSpPr>
            <p:spPr>
              <a:xfrm>
                <a:off x="2648405" y="-677742"/>
                <a:ext cx="2713250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EFB286A0-8AA0-43A4-EFB1-FF43FD0B67F9}"/>
                  </a:ext>
                </a:extLst>
              </p:cNvPr>
              <p:cNvSpPr/>
              <p:nvPr/>
            </p:nvSpPr>
            <p:spPr>
              <a:xfrm>
                <a:off x="3266008" y="-951739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/>
                  <a:t>Deployment Logic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9C8C3E4-A424-55D1-4AA2-00A82323C91C}"/>
                </a:ext>
              </a:extLst>
            </p:cNvPr>
            <p:cNvGrpSpPr/>
            <p:nvPr/>
          </p:nvGrpSpPr>
          <p:grpSpPr>
            <a:xfrm>
              <a:off x="1495076" y="3976070"/>
              <a:ext cx="1034930" cy="1151140"/>
              <a:chOff x="3237668" y="2750295"/>
              <a:chExt cx="1034930" cy="1151140"/>
            </a:xfrm>
          </p:grpSpPr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A71C8CE7-E8FA-967B-4038-B31B2A2E8F84}"/>
                  </a:ext>
                </a:extLst>
              </p:cNvPr>
              <p:cNvSpPr/>
              <p:nvPr/>
            </p:nvSpPr>
            <p:spPr>
              <a:xfrm rot="5400000">
                <a:off x="3039083" y="3185386"/>
                <a:ext cx="1124156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45635EB4-7C29-B68B-2373-17EF3E9B4EA1}"/>
                  </a:ext>
                </a:extLst>
              </p:cNvPr>
              <p:cNvSpPr/>
              <p:nvPr/>
            </p:nvSpPr>
            <p:spPr>
              <a:xfrm rot="16200000">
                <a:off x="3374801" y="3158402"/>
                <a:ext cx="1124156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9AC738B-6CC4-78EF-6F30-8F47F9EB9FCB}"/>
                  </a:ext>
                </a:extLst>
              </p:cNvPr>
              <p:cNvSpPr/>
              <p:nvPr/>
            </p:nvSpPr>
            <p:spPr>
              <a:xfrm>
                <a:off x="3237668" y="3052879"/>
                <a:ext cx="1034930" cy="518986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/>
                  <a:t>GIT Integrated Serialization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1E34090-A052-613F-5664-A0FE864CF593}"/>
                </a:ext>
              </a:extLst>
            </p:cNvPr>
            <p:cNvGrpSpPr/>
            <p:nvPr/>
          </p:nvGrpSpPr>
          <p:grpSpPr>
            <a:xfrm>
              <a:off x="5341745" y="2576596"/>
              <a:ext cx="1562529" cy="1357924"/>
              <a:chOff x="883076" y="1526449"/>
              <a:chExt cx="1562529" cy="135792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E89E46C-D304-56FF-663D-0FFC4C706466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562529" cy="1357924"/>
                <a:chOff x="883076" y="1526449"/>
                <a:chExt cx="1562529" cy="1357924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A3BE461-E1F0-70D6-B87F-B38C12A96B61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562529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02716880-DED1-4C4C-706E-17D4BF8D02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6"/>
                  <a:ext cx="1477297" cy="1119957"/>
                </a:xfrm>
                <a:prstGeom prst="rect">
                  <a:avLst/>
                </a:prstGeom>
              </p:spPr>
            </p:pic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68FED00-9ECD-67F7-F126-5D4D9CC12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7"/>
                <a:ext cx="1562529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31F6ECE-7CA9-1871-ECD5-A25CE4415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1745" y="5237290"/>
              <a:ext cx="1565205" cy="135792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AACEFE1-8F50-4983-E8A0-5DAB4AD06844}"/>
                </a:ext>
              </a:extLst>
            </p:cNvPr>
            <p:cNvGrpSpPr/>
            <p:nvPr/>
          </p:nvGrpSpPr>
          <p:grpSpPr>
            <a:xfrm>
              <a:off x="6754042" y="3848228"/>
              <a:ext cx="2808631" cy="903634"/>
              <a:chOff x="2098567" y="151034"/>
              <a:chExt cx="3664759" cy="903634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B0C4002A-5C1B-EFF4-AC8F-5EF7313A73F9}"/>
                  </a:ext>
                </a:extLst>
              </p:cNvPr>
              <p:cNvSpPr/>
              <p:nvPr/>
            </p:nvSpPr>
            <p:spPr>
              <a:xfrm rot="19438493">
                <a:off x="2098567" y="543619"/>
                <a:ext cx="3664759" cy="307940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8D51C868-FB47-BCA3-AEA1-E3701A78055E}"/>
                  </a:ext>
                </a:extLst>
              </p:cNvPr>
              <p:cNvSpPr/>
              <p:nvPr/>
            </p:nvSpPr>
            <p:spPr>
              <a:xfrm>
                <a:off x="3285032" y="151034"/>
                <a:ext cx="1417478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/>
                  <a:t>Deployment Logic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6FE7F24-6C60-FE7E-B26B-648C5573B8A0}"/>
                </a:ext>
              </a:extLst>
            </p:cNvPr>
            <p:cNvGrpSpPr/>
            <p:nvPr/>
          </p:nvGrpSpPr>
          <p:grpSpPr>
            <a:xfrm>
              <a:off x="9515427" y="2573132"/>
              <a:ext cx="1562529" cy="1357924"/>
              <a:chOff x="883076" y="1526449"/>
              <a:chExt cx="1562529" cy="1357924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5648341-D484-30A1-12BD-24E02EBD7C42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562529" cy="1357924"/>
                <a:chOff x="883076" y="1526449"/>
                <a:chExt cx="1562529" cy="1357924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9C1A312C-136A-7B6E-4294-126CF81A665A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562529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528A6B9C-5F30-EFFB-36F5-ACF7C85311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6"/>
                  <a:ext cx="1477297" cy="1119957"/>
                </a:xfrm>
                <a:prstGeom prst="rect">
                  <a:avLst/>
                </a:prstGeom>
              </p:spPr>
            </p:pic>
          </p:grp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F9E1705-FD62-3C04-57D0-858C709DBC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7"/>
                <a:ext cx="1562529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4ED5D2B-D6C3-1733-09D4-C50191ED5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15427" y="5233826"/>
              <a:ext cx="1565205" cy="135792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3264301-4CF3-6AB4-B469-731207119A13}"/>
                </a:ext>
              </a:extLst>
            </p:cNvPr>
            <p:cNvGrpSpPr/>
            <p:nvPr/>
          </p:nvGrpSpPr>
          <p:grpSpPr>
            <a:xfrm>
              <a:off x="9714513" y="3972606"/>
              <a:ext cx="1034930" cy="1151140"/>
              <a:chOff x="3237668" y="2750295"/>
              <a:chExt cx="1034930" cy="1151140"/>
            </a:xfrm>
          </p:grpSpPr>
          <p:sp>
            <p:nvSpPr>
              <p:cNvPr id="55" name="Arrow: Right 54">
                <a:extLst>
                  <a:ext uri="{FF2B5EF4-FFF2-40B4-BE49-F238E27FC236}">
                    <a16:creationId xmlns:a16="http://schemas.microsoft.com/office/drawing/2014/main" id="{CE13E164-2451-E7FE-8C98-DBCF21BF0A76}"/>
                  </a:ext>
                </a:extLst>
              </p:cNvPr>
              <p:cNvSpPr/>
              <p:nvPr/>
            </p:nvSpPr>
            <p:spPr>
              <a:xfrm rot="5400000">
                <a:off x="3039083" y="3185386"/>
                <a:ext cx="1124156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F0CFA0D6-F5BA-9761-B742-84E8AD4D3C4F}"/>
                  </a:ext>
                </a:extLst>
              </p:cNvPr>
              <p:cNvSpPr/>
              <p:nvPr/>
            </p:nvSpPr>
            <p:spPr>
              <a:xfrm rot="16200000">
                <a:off x="3374801" y="3158402"/>
                <a:ext cx="1124156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C542B33-6E9D-268D-5FFB-7A1E641F87BC}"/>
                  </a:ext>
                </a:extLst>
              </p:cNvPr>
              <p:cNvSpPr/>
              <p:nvPr/>
            </p:nvSpPr>
            <p:spPr>
              <a:xfrm>
                <a:off x="3237668" y="3052879"/>
                <a:ext cx="1034930" cy="518986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/>
                  <a:t>Custom Serialization Logic</a:t>
                </a:r>
              </a:p>
            </p:txBody>
          </p:sp>
        </p:grpSp>
      </p:grp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DDD41F8-7396-B055-875A-8EAF1E6D54D5}"/>
              </a:ext>
            </a:extLst>
          </p:cNvPr>
          <p:cNvSpPr/>
          <p:nvPr/>
        </p:nvSpPr>
        <p:spPr>
          <a:xfrm rot="5400000">
            <a:off x="5289118" y="4463975"/>
            <a:ext cx="1016471" cy="278443"/>
          </a:xfrm>
          <a:prstGeom prst="rightArrow">
            <a:avLst/>
          </a:prstGeom>
          <a:solidFill>
            <a:schemeClr val="accent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88404F1-B2A8-D054-8C98-BE354E9B625B}"/>
              </a:ext>
            </a:extLst>
          </p:cNvPr>
          <p:cNvSpPr/>
          <p:nvPr/>
        </p:nvSpPr>
        <p:spPr>
          <a:xfrm>
            <a:off x="5385947" y="4278322"/>
            <a:ext cx="935791" cy="469271"/>
          </a:xfrm>
          <a:prstGeom prst="roundRect">
            <a:avLst/>
          </a:prstGeom>
          <a:solidFill>
            <a:schemeClr val="accent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Custom Serialization Logic</a:t>
            </a:r>
          </a:p>
        </p:txBody>
      </p:sp>
    </p:spTree>
    <p:extLst>
      <p:ext uri="{BB962C8B-B14F-4D97-AF65-F5344CB8AC3E}">
        <p14:creationId xmlns:p14="http://schemas.microsoft.com/office/powerpoint/2010/main" val="59579448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9EE1B-40FA-DDCE-5D7C-95F07F9CC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1969-171B-561C-3BF0-F13909AA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DCCB1-9B89-1EE2-C5C6-6CFCA73BB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Challenges in Fabric Solution Deployment</a:t>
            </a:r>
          </a:p>
          <a:p>
            <a:r>
              <a:rPr lang="en-US" dirty="0"/>
              <a:t>Implementing Workflows to Deloy Fabric Solutions</a:t>
            </a:r>
          </a:p>
          <a:p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162830779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3C049-6808-CE8D-A94A-DDC453615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85D4-DD73-2F96-2E9B-3EDED4FA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Workspace Item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6BB333-35A1-9BB2-D562-F566E96F2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16156"/>
          </a:xfrm>
        </p:spPr>
        <p:txBody>
          <a:bodyPr/>
          <a:lstStyle/>
          <a:p>
            <a:r>
              <a:rPr lang="en-US" dirty="0"/>
              <a:t>Many workspace items have dependencies on other workspace items</a:t>
            </a:r>
          </a:p>
          <a:p>
            <a:pPr lvl="1"/>
            <a:r>
              <a:rPr lang="en-US" dirty="0"/>
              <a:t>Notebook definition depends on </a:t>
            </a:r>
            <a:r>
              <a:rPr lang="en-US" sz="1800" b="1" dirty="0">
                <a:solidFill>
                  <a:srgbClr val="8A0000"/>
                </a:solidFill>
              </a:rPr>
              <a:t>workspace id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lakehouse id</a:t>
            </a:r>
            <a:r>
              <a:rPr lang="en-US" dirty="0"/>
              <a:t> to reference its default lakehouse</a:t>
            </a:r>
          </a:p>
          <a:p>
            <a:pPr lvl="1"/>
            <a:r>
              <a:rPr lang="en-US" dirty="0"/>
              <a:t>DirectLake semantic model definition depends on connection string to SQL endpoint of lakehouse</a:t>
            </a:r>
          </a:p>
          <a:p>
            <a:pPr lvl="1"/>
            <a:r>
              <a:rPr lang="en-US" dirty="0"/>
              <a:t>Report definition depends on semantic model id</a:t>
            </a:r>
          </a:p>
          <a:p>
            <a:r>
              <a:rPr lang="en-US" dirty="0"/>
              <a:t>After deployment, solution should not have dependencies on other workspaces</a:t>
            </a:r>
          </a:p>
          <a:p>
            <a:pPr lvl="1"/>
            <a:r>
              <a:rPr lang="en-US" dirty="0"/>
              <a:t>All dependencies should be self-contained in new workspace</a:t>
            </a:r>
          </a:p>
          <a:p>
            <a:pPr lvl="1"/>
            <a:r>
              <a:rPr lang="en-US" dirty="0"/>
              <a:t>Fabric solution deployment requires custom logic to update dependencies accordingly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BB6D6-4B6E-ADC3-6AAA-808D6D4BA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78" y="4148211"/>
            <a:ext cx="10193366" cy="24941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58115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3070-6324-0C2A-308E-AC67728D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Workspace Items with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2051C5-FFFA-70BD-4A4B-F86C17EEC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31435"/>
          </a:xfrm>
        </p:spPr>
        <p:txBody>
          <a:bodyPr/>
          <a:lstStyle/>
          <a:p>
            <a:r>
              <a:rPr lang="en-US" dirty="0"/>
              <a:t>Deployment workflow must create workspace items with dependencies last</a:t>
            </a:r>
          </a:p>
          <a:p>
            <a:pPr lvl="1"/>
            <a:r>
              <a:rPr lang="en-US" dirty="0"/>
              <a:t>Notebook definition depends on lakehouse id for its default lakehouse</a:t>
            </a:r>
          </a:p>
          <a:p>
            <a:pPr lvl="1"/>
            <a:r>
              <a:rPr lang="en-US" dirty="0"/>
              <a:t>DirectLake semantic model definition depends on connection string to SQL endpoint of lakehouse</a:t>
            </a:r>
          </a:p>
          <a:p>
            <a:pPr lvl="1"/>
            <a:r>
              <a:rPr lang="en-US" dirty="0"/>
              <a:t>Report definition depends on semantic model id</a:t>
            </a:r>
          </a:p>
          <a:p>
            <a:r>
              <a:rPr lang="en-US" dirty="0"/>
              <a:t>Shallow copy of template workspace is not the result you want</a:t>
            </a:r>
          </a:p>
          <a:p>
            <a:pPr lvl="1"/>
            <a:r>
              <a:rPr lang="en-US" dirty="0"/>
              <a:t>Workspace for customer tenant should not have dependencies on source workspace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ECF7BB-6D35-E497-3665-D194271547C2}"/>
              </a:ext>
            </a:extLst>
          </p:cNvPr>
          <p:cNvGrpSpPr/>
          <p:nvPr/>
        </p:nvGrpSpPr>
        <p:grpSpPr>
          <a:xfrm>
            <a:off x="5676810" y="3987870"/>
            <a:ext cx="3456020" cy="2276267"/>
            <a:chOff x="1140788" y="2661674"/>
            <a:chExt cx="2907477" cy="252675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BF35AD0-E7E1-5B0E-09CA-CA48F325AED6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82B2FC5-4F90-AB08-8E15-90862869D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CC2139-92F6-04D0-C678-D4AE1CF34C12}"/>
              </a:ext>
            </a:extLst>
          </p:cNvPr>
          <p:cNvGrpSpPr/>
          <p:nvPr/>
        </p:nvGrpSpPr>
        <p:grpSpPr>
          <a:xfrm>
            <a:off x="1093111" y="3987870"/>
            <a:ext cx="3663048" cy="2276267"/>
            <a:chOff x="1140788" y="2661674"/>
            <a:chExt cx="2907477" cy="25267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16D288-BE84-C2E0-08E9-514829E773CD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4C842F-F4E6-DC80-9C33-5A4F99542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8F2ED46-453C-A980-E188-DE768057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879"/>
          <a:stretch/>
        </p:blipFill>
        <p:spPr>
          <a:xfrm>
            <a:off x="1151019" y="4383679"/>
            <a:ext cx="3539262" cy="17897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10DB91-E143-3A78-5DBC-53B4A5E8EF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809"/>
          <a:stretch/>
        </p:blipFill>
        <p:spPr>
          <a:xfrm>
            <a:off x="5730908" y="4358017"/>
            <a:ext cx="3337963" cy="18154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35DAD-32EA-8F67-8E32-A1564A7AC134}"/>
              </a:ext>
            </a:extLst>
          </p:cNvPr>
          <p:cNvCxnSpPr>
            <a:cxnSpLocks/>
          </p:cNvCxnSpPr>
          <p:nvPr/>
        </p:nvCxnSpPr>
        <p:spPr>
          <a:xfrm flipH="1">
            <a:off x="4316954" y="4549696"/>
            <a:ext cx="1649941" cy="832466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225152-EF82-39FF-1314-3DE68011FBF1}"/>
              </a:ext>
            </a:extLst>
          </p:cNvPr>
          <p:cNvCxnSpPr>
            <a:cxnSpLocks/>
          </p:cNvCxnSpPr>
          <p:nvPr/>
        </p:nvCxnSpPr>
        <p:spPr>
          <a:xfrm flipH="1">
            <a:off x="4298970" y="4830380"/>
            <a:ext cx="1667925" cy="256734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469605-A363-F489-30AC-11525D123550}"/>
              </a:ext>
            </a:extLst>
          </p:cNvPr>
          <p:cNvCxnSpPr>
            <a:cxnSpLocks/>
          </p:cNvCxnSpPr>
          <p:nvPr/>
        </p:nvCxnSpPr>
        <p:spPr>
          <a:xfrm flipH="1">
            <a:off x="4378165" y="5087114"/>
            <a:ext cx="1570746" cy="830112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C159A08-706C-8ACF-44DB-51C977652BB9}"/>
              </a:ext>
            </a:extLst>
          </p:cNvPr>
          <p:cNvSpPr/>
          <p:nvPr/>
        </p:nvSpPr>
        <p:spPr>
          <a:xfrm>
            <a:off x="1151019" y="521675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2DFED9-B69F-7BE5-4826-68F14876C09D}"/>
              </a:ext>
            </a:extLst>
          </p:cNvPr>
          <p:cNvSpPr/>
          <p:nvPr/>
        </p:nvSpPr>
        <p:spPr>
          <a:xfrm>
            <a:off x="1151017" y="492849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821430-7A7E-5DB2-19AF-C84273841660}"/>
              </a:ext>
            </a:extLst>
          </p:cNvPr>
          <p:cNvSpPr/>
          <p:nvPr/>
        </p:nvSpPr>
        <p:spPr>
          <a:xfrm>
            <a:off x="1152797" y="5768536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92183487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6FAC-C564-8870-9F1A-43F37C7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deployment result IS NOT what you want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72F41-9F78-171F-E5D4-2D8E459AB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Checking for intra-workspace dependencies</a:t>
            </a:r>
          </a:p>
          <a:p>
            <a:pPr lvl="1"/>
            <a:r>
              <a:rPr lang="en-US" dirty="0"/>
              <a:t>Navigate to </a:t>
            </a:r>
            <a:r>
              <a:rPr lang="en-US" sz="1800" b="1" dirty="0">
                <a:solidFill>
                  <a:srgbClr val="8A0000"/>
                </a:solidFill>
              </a:rPr>
              <a:t>Lineage</a:t>
            </a:r>
            <a:r>
              <a:rPr lang="en-US" dirty="0"/>
              <a:t> view to see item dependencies</a:t>
            </a:r>
          </a:p>
          <a:p>
            <a:pPr lvl="1"/>
            <a:r>
              <a:rPr lang="en-US" dirty="0"/>
              <a:t>Look for items that have dependencies on items in other workspaces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30473-4068-2074-B0C1-8E47371F9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70" y="2519833"/>
            <a:ext cx="8742281" cy="41442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74D61D0-F247-7385-EDFA-CBA7CA911B0D}"/>
              </a:ext>
            </a:extLst>
          </p:cNvPr>
          <p:cNvGrpSpPr/>
          <p:nvPr/>
        </p:nvGrpSpPr>
        <p:grpSpPr>
          <a:xfrm>
            <a:off x="9316470" y="3178920"/>
            <a:ext cx="863026" cy="287134"/>
            <a:chOff x="9316470" y="3178920"/>
            <a:chExt cx="863026" cy="287134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3D420FF-8D56-8C17-1BE3-E1AD057D3639}"/>
                </a:ext>
              </a:extLst>
            </p:cNvPr>
            <p:cNvSpPr/>
            <p:nvPr/>
          </p:nvSpPr>
          <p:spPr bwMode="auto">
            <a:xfrm>
              <a:off x="9316470" y="3178920"/>
              <a:ext cx="564204" cy="28713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A11FDF-972A-3A98-1FDB-803DCC48A13C}"/>
                </a:ext>
              </a:extLst>
            </p:cNvPr>
            <p:cNvSpPr/>
            <p:nvPr/>
          </p:nvSpPr>
          <p:spPr bwMode="auto">
            <a:xfrm>
              <a:off x="9924947" y="3187584"/>
              <a:ext cx="254549" cy="269807"/>
            </a:xfrm>
            <a:prstGeom prst="rect">
              <a:avLst/>
            </a:prstGeom>
            <a:noFill/>
            <a:ln w="19050"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3944F4F-CC0D-E7ED-3C8B-2B5AA6C0A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971" y="2519833"/>
            <a:ext cx="8742280" cy="41290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E677DEB-BED8-9448-B3D8-FFFD3D31EAF5}"/>
              </a:ext>
            </a:extLst>
          </p:cNvPr>
          <p:cNvGrpSpPr/>
          <p:nvPr/>
        </p:nvGrpSpPr>
        <p:grpSpPr>
          <a:xfrm>
            <a:off x="1191867" y="4628313"/>
            <a:ext cx="1926839" cy="171090"/>
            <a:chOff x="1191867" y="4628313"/>
            <a:chExt cx="1926839" cy="171090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16FB4AD5-3B85-1312-D62B-0C08D4E26A30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B79891-8980-E22E-2027-C620BB3E2069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B2B986-B66C-7A03-3D73-88FEF40C3E87}"/>
              </a:ext>
            </a:extLst>
          </p:cNvPr>
          <p:cNvGrpSpPr/>
          <p:nvPr/>
        </p:nvGrpSpPr>
        <p:grpSpPr>
          <a:xfrm>
            <a:off x="1150303" y="5431876"/>
            <a:ext cx="1926839" cy="171090"/>
            <a:chOff x="1191867" y="4628313"/>
            <a:chExt cx="1926839" cy="171090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860A45F-1F3C-F1B7-C6F1-50379E01F409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E89E7B4-D7FF-278F-D80E-A23766330164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9F1F1E-04AD-0AA3-6AB7-0BBCFF08BBF8}"/>
              </a:ext>
            </a:extLst>
          </p:cNvPr>
          <p:cNvGrpSpPr/>
          <p:nvPr/>
        </p:nvGrpSpPr>
        <p:grpSpPr>
          <a:xfrm>
            <a:off x="1180904" y="6230590"/>
            <a:ext cx="1926839" cy="171090"/>
            <a:chOff x="1191867" y="4628313"/>
            <a:chExt cx="1926839" cy="171090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DAF3A463-F1CF-755D-486E-069900E074FB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23EB20-1794-ACA8-821E-A035BA7C7861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8587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967D-614B-1086-1606-801CBA49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of Managing Connections at Workspace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CD535-4B3E-85A6-D561-C24A5C3FB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431161"/>
          </a:xfrm>
        </p:spPr>
        <p:txBody>
          <a:bodyPr/>
          <a:lstStyle/>
          <a:p>
            <a:r>
              <a:rPr lang="en-US" dirty="0"/>
              <a:t>Unlike workspace items, connection items are scoped at level of Entra Id tenant</a:t>
            </a:r>
          </a:p>
          <a:p>
            <a:pPr lvl="1"/>
            <a:r>
              <a:rPr lang="en-US" dirty="0"/>
              <a:t>No API support for workspace-level management of connections</a:t>
            </a:r>
          </a:p>
          <a:p>
            <a:pPr lvl="1"/>
            <a:r>
              <a:rPr lang="en-US" dirty="0"/>
              <a:t>No support in Fabric GIT integration to track, backup, restore, recreate connections</a:t>
            </a:r>
          </a:p>
          <a:p>
            <a:pPr lvl="1"/>
            <a:r>
              <a:rPr lang="en-US" dirty="0"/>
              <a:t>Developer must find innovative approach for managing connections at scope of workspace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74D971-585C-854A-FF6B-409092E8251E}"/>
              </a:ext>
            </a:extLst>
          </p:cNvPr>
          <p:cNvGrpSpPr/>
          <p:nvPr/>
        </p:nvGrpSpPr>
        <p:grpSpPr>
          <a:xfrm>
            <a:off x="1027599" y="2798186"/>
            <a:ext cx="9758165" cy="3478949"/>
            <a:chOff x="840562" y="2535453"/>
            <a:chExt cx="10486923" cy="37387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85A54CB-BAF1-7936-23EE-B1D47EFA1384}"/>
                </a:ext>
              </a:extLst>
            </p:cNvPr>
            <p:cNvSpPr/>
            <p:nvPr/>
          </p:nvSpPr>
          <p:spPr bwMode="auto">
            <a:xfrm>
              <a:off x="840562" y="2535453"/>
              <a:ext cx="10486923" cy="37387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191E04-3365-140A-9F1E-965CA4ED6B9B}"/>
                </a:ext>
              </a:extLst>
            </p:cNvPr>
            <p:cNvSpPr/>
            <p:nvPr/>
          </p:nvSpPr>
          <p:spPr bwMode="auto">
            <a:xfrm>
              <a:off x="923015" y="2645029"/>
              <a:ext cx="10268895" cy="7599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Platform Item Types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1BF80-4B53-A8ED-CA1E-0C1E173C53F4}"/>
                </a:ext>
              </a:extLst>
            </p:cNvPr>
            <p:cNvSpPr/>
            <p:nvPr/>
          </p:nvSpPr>
          <p:spPr bwMode="auto">
            <a:xfrm>
              <a:off x="1123012" y="2967761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Capacity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5F744D-E058-788D-BF10-29AAE84B43EB}"/>
                </a:ext>
              </a:extLst>
            </p:cNvPr>
            <p:cNvSpPr/>
            <p:nvPr/>
          </p:nvSpPr>
          <p:spPr bwMode="auto">
            <a:xfrm>
              <a:off x="2763892" y="2967761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Workspace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7E6B9E-F7B5-8A8E-B9AB-F13B3C2E4622}"/>
                </a:ext>
              </a:extLst>
            </p:cNvPr>
            <p:cNvSpPr/>
            <p:nvPr/>
          </p:nvSpPr>
          <p:spPr bwMode="auto">
            <a:xfrm>
              <a:off x="4404772" y="2973287"/>
              <a:ext cx="1345642" cy="247613"/>
            </a:xfrm>
            <a:prstGeom prst="rect">
              <a:avLst/>
            </a:prstGeom>
            <a:solidFill>
              <a:srgbClr val="DAA52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Connection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758E96-E80B-B162-4CD1-C0BC6A2745B1}"/>
                </a:ext>
              </a:extLst>
            </p:cNvPr>
            <p:cNvSpPr/>
            <p:nvPr/>
          </p:nvSpPr>
          <p:spPr bwMode="auto">
            <a:xfrm>
              <a:off x="923015" y="3463887"/>
              <a:ext cx="10268895" cy="27212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Workspace Item Types by Workload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08239C-43B8-237A-270A-5459C71CA716}"/>
                </a:ext>
              </a:extLst>
            </p:cNvPr>
            <p:cNvSpPr/>
            <p:nvPr/>
          </p:nvSpPr>
          <p:spPr bwMode="auto">
            <a:xfrm>
              <a:off x="1027870" y="3759100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E59D1E-42FA-5C42-3DA5-2955CF103599}"/>
                </a:ext>
              </a:extLst>
            </p:cNvPr>
            <p:cNvSpPr/>
            <p:nvPr/>
          </p:nvSpPr>
          <p:spPr bwMode="auto">
            <a:xfrm>
              <a:off x="1137720" y="401605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SemanticModel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8FB22D-2F7B-659F-26EF-E49439C2DF8A}"/>
                </a:ext>
              </a:extLst>
            </p:cNvPr>
            <p:cNvSpPr/>
            <p:nvPr/>
          </p:nvSpPr>
          <p:spPr bwMode="auto">
            <a:xfrm>
              <a:off x="1137720" y="44218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A91383-1CA1-3E63-094F-D000E2CD27F7}"/>
                </a:ext>
              </a:extLst>
            </p:cNvPr>
            <p:cNvSpPr/>
            <p:nvPr/>
          </p:nvSpPr>
          <p:spPr bwMode="auto">
            <a:xfrm>
              <a:off x="2730847" y="3759100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Engineering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C7321E-90FE-A649-CEF8-55A54D431B15}"/>
                </a:ext>
              </a:extLst>
            </p:cNvPr>
            <p:cNvSpPr/>
            <p:nvPr/>
          </p:nvSpPr>
          <p:spPr bwMode="auto">
            <a:xfrm>
              <a:off x="2840696" y="401605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Lakehouse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864B0F-4DCF-E33D-5DBB-01F1D73EDCE5}"/>
                </a:ext>
              </a:extLst>
            </p:cNvPr>
            <p:cNvSpPr/>
            <p:nvPr/>
          </p:nvSpPr>
          <p:spPr bwMode="auto">
            <a:xfrm>
              <a:off x="2840696" y="44218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Notebook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BD896E-31B5-AF74-5D44-6595F4BCDAD5}"/>
                </a:ext>
              </a:extLst>
            </p:cNvPr>
            <p:cNvSpPr/>
            <p:nvPr/>
          </p:nvSpPr>
          <p:spPr bwMode="auto">
            <a:xfrm>
              <a:off x="2840696" y="4827553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SparkJobDefinition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07757EA-07C0-0BD6-0DEA-DCAD05DC7BD4}"/>
                </a:ext>
              </a:extLst>
            </p:cNvPr>
            <p:cNvSpPr/>
            <p:nvPr/>
          </p:nvSpPr>
          <p:spPr bwMode="auto">
            <a:xfrm>
              <a:off x="6149966" y="3759102"/>
              <a:ext cx="1593127" cy="23132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Factory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882028-FE75-3ABF-E583-0C985712EDE9}"/>
                </a:ext>
              </a:extLst>
            </p:cNvPr>
            <p:cNvSpPr/>
            <p:nvPr/>
          </p:nvSpPr>
          <p:spPr bwMode="auto">
            <a:xfrm>
              <a:off x="6259815" y="401606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DataPipeline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640FE1-42DD-B1F6-C4D8-77681F852ACF}"/>
                </a:ext>
              </a:extLst>
            </p:cNvPr>
            <p:cNvSpPr/>
            <p:nvPr/>
          </p:nvSpPr>
          <p:spPr bwMode="auto">
            <a:xfrm>
              <a:off x="6259815" y="4421809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Dataflow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13BCA3-ECF2-05CB-9E9D-DB2920D54954}"/>
                </a:ext>
              </a:extLst>
            </p:cNvPr>
            <p:cNvSpPr/>
            <p:nvPr/>
          </p:nvSpPr>
          <p:spPr bwMode="auto">
            <a:xfrm>
              <a:off x="4440406" y="3765448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Warehouse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0D8EA5F-BB2E-3FF0-F0A2-55BD1E9A4A58}"/>
                </a:ext>
              </a:extLst>
            </p:cNvPr>
            <p:cNvSpPr/>
            <p:nvPr/>
          </p:nvSpPr>
          <p:spPr bwMode="auto">
            <a:xfrm>
              <a:off x="4550257" y="40224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Warehouse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58C9A43-5758-D39A-64A1-3F4F8C2E75B8}"/>
                </a:ext>
              </a:extLst>
            </p:cNvPr>
            <p:cNvSpPr/>
            <p:nvPr/>
          </p:nvSpPr>
          <p:spPr bwMode="auto">
            <a:xfrm>
              <a:off x="4546622" y="4421924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MirroredWarehouse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B489EC-DADF-CBCD-438B-4AAA31B409A1}"/>
                </a:ext>
              </a:extLst>
            </p:cNvPr>
            <p:cNvSpPr/>
            <p:nvPr/>
          </p:nvSpPr>
          <p:spPr bwMode="auto">
            <a:xfrm>
              <a:off x="7850174" y="3759099"/>
              <a:ext cx="1593127" cy="231960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Real-time Intelligence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BD10BB-DB9D-CFF0-223A-9607191D2F27}"/>
                </a:ext>
              </a:extLst>
            </p:cNvPr>
            <p:cNvSpPr/>
            <p:nvPr/>
          </p:nvSpPr>
          <p:spPr bwMode="auto">
            <a:xfrm>
              <a:off x="7960023" y="443140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Eventstream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2D8634-9072-7426-94FB-B9D46434F2AE}"/>
                </a:ext>
              </a:extLst>
            </p:cNvPr>
            <p:cNvSpPr/>
            <p:nvPr/>
          </p:nvSpPr>
          <p:spPr bwMode="auto">
            <a:xfrm>
              <a:off x="7960023" y="484343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KQLDatabase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15BBEB-66AD-DD57-F469-168318CAE05A}"/>
                </a:ext>
              </a:extLst>
            </p:cNvPr>
            <p:cNvSpPr/>
            <p:nvPr/>
          </p:nvSpPr>
          <p:spPr bwMode="auto">
            <a:xfrm>
              <a:off x="7960023" y="525547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KQLQueryset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EDC39F-C938-9E43-DAF1-876E840F1B2C}"/>
                </a:ext>
              </a:extLst>
            </p:cNvPr>
            <p:cNvSpPr/>
            <p:nvPr/>
          </p:nvSpPr>
          <p:spPr bwMode="auto">
            <a:xfrm>
              <a:off x="2851747" y="524972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Environment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15E309-7613-5B13-9EB8-1CA5F3F156E3}"/>
                </a:ext>
              </a:extLst>
            </p:cNvPr>
            <p:cNvSpPr/>
            <p:nvPr/>
          </p:nvSpPr>
          <p:spPr bwMode="auto">
            <a:xfrm>
              <a:off x="9508282" y="3752475"/>
              <a:ext cx="1593127" cy="23132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Science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1BD3B9-A2D3-F0EC-DEB6-B7514D25D8FF}"/>
                </a:ext>
              </a:extLst>
            </p:cNvPr>
            <p:cNvSpPr/>
            <p:nvPr/>
          </p:nvSpPr>
          <p:spPr bwMode="auto">
            <a:xfrm>
              <a:off x="9618131" y="4009434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MLExperiment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94B60D-35BA-A8DC-0C77-68F2B75CE0E4}"/>
                </a:ext>
              </a:extLst>
            </p:cNvPr>
            <p:cNvSpPr/>
            <p:nvPr/>
          </p:nvSpPr>
          <p:spPr bwMode="auto">
            <a:xfrm>
              <a:off x="9618131" y="4415182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MLModel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940013A-C75A-91A1-CD04-6663F9836829}"/>
                </a:ext>
              </a:extLst>
            </p:cNvPr>
            <p:cNvSpPr/>
            <p:nvPr/>
          </p:nvSpPr>
          <p:spPr bwMode="auto">
            <a:xfrm>
              <a:off x="7973930" y="401936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Eventhouse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39827E-99E1-5F9C-0CF6-6F19CC7AEE0B}"/>
                </a:ext>
              </a:extLst>
            </p:cNvPr>
            <p:cNvSpPr/>
            <p:nvPr/>
          </p:nvSpPr>
          <p:spPr bwMode="auto">
            <a:xfrm>
              <a:off x="6045653" y="2973288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Gateway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2818D8-65E3-6939-F6A9-6ED73BDD2F45}"/>
                </a:ext>
              </a:extLst>
            </p:cNvPr>
            <p:cNvSpPr/>
            <p:nvPr/>
          </p:nvSpPr>
          <p:spPr bwMode="auto">
            <a:xfrm>
              <a:off x="7942910" y="5667507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KQLDashbord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637183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6B2E9-ABC7-DE77-E120-D42AD5819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DE36-4D33-A03A-6B54-E222560A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Naing Convention for Managing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FE608-D82D-CA28-25C8-2142CB664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70674"/>
          </a:xfrm>
        </p:spPr>
        <p:txBody>
          <a:bodyPr/>
          <a:lstStyle/>
          <a:p>
            <a:r>
              <a:rPr lang="en-US" dirty="0"/>
              <a:t>Using connection naming convention allows for management at workspace scope</a:t>
            </a:r>
          </a:p>
          <a:p>
            <a:pPr lvl="1"/>
            <a:r>
              <a:rPr lang="en-US" dirty="0"/>
              <a:t>Connection name contains Workspace Id</a:t>
            </a:r>
          </a:p>
          <a:p>
            <a:pPr lvl="1"/>
            <a:r>
              <a:rPr lang="en-US" dirty="0"/>
              <a:t>Connection name also indicates connection type (e.g. </a:t>
            </a:r>
            <a:r>
              <a:rPr lang="en-US" sz="1600" b="1" dirty="0">
                <a:solidFill>
                  <a:srgbClr val="6C0000"/>
                </a:solidFill>
              </a:rPr>
              <a:t>Lakehouse(sales)</a:t>
            </a:r>
            <a:r>
              <a:rPr lang="en-US" dirty="0"/>
              <a:t> vs </a:t>
            </a:r>
            <a:r>
              <a:rPr lang="en-US" sz="1600" b="1" dirty="0">
                <a:solidFill>
                  <a:srgbClr val="6C0000"/>
                </a:solidFill>
              </a:rPr>
              <a:t>ADLS</a:t>
            </a:r>
            <a:r>
              <a:rPr lang="en-US" dirty="0"/>
              <a:t> vs </a:t>
            </a:r>
            <a:r>
              <a:rPr lang="en-US" sz="1600" b="1" dirty="0">
                <a:solidFill>
                  <a:srgbClr val="6C0000"/>
                </a:solidFill>
              </a:rPr>
              <a:t>Web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Benefits to connection naming convention</a:t>
            </a:r>
          </a:p>
          <a:p>
            <a:pPr lvl="1"/>
            <a:r>
              <a:rPr lang="en-US" dirty="0"/>
              <a:t>It allows for cascading connection deletes when deleting workspace</a:t>
            </a:r>
          </a:p>
          <a:p>
            <a:pPr lvl="1"/>
            <a:r>
              <a:rPr lang="en-US" dirty="0"/>
              <a:t>Allows for discovery of connection when inspecting source workspace</a:t>
            </a:r>
          </a:p>
          <a:p>
            <a:pPr lvl="1"/>
            <a:r>
              <a:rPr lang="en-US" dirty="0"/>
              <a:t>Enables configuration when recreating lakehouse shortcuts and data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F0178-1E8E-7150-4D1E-F8FB56AD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119"/>
          <a:stretch/>
        </p:blipFill>
        <p:spPr>
          <a:xfrm>
            <a:off x="1247242" y="2455583"/>
            <a:ext cx="6130304" cy="22799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90A2B83-CEF8-36ED-783D-F121364DFCE9}"/>
              </a:ext>
            </a:extLst>
          </p:cNvPr>
          <p:cNvGrpSpPr/>
          <p:nvPr/>
        </p:nvGrpSpPr>
        <p:grpSpPr>
          <a:xfrm>
            <a:off x="7587961" y="3595540"/>
            <a:ext cx="4049859" cy="768356"/>
            <a:chOff x="7587961" y="3595540"/>
            <a:chExt cx="4049859" cy="768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FF574E1-9FA9-281F-E854-5B5CC2FEE7A5}"/>
                </a:ext>
              </a:extLst>
            </p:cNvPr>
            <p:cNvSpPr/>
            <p:nvPr/>
          </p:nvSpPr>
          <p:spPr bwMode="auto">
            <a:xfrm>
              <a:off x="8484178" y="3595540"/>
              <a:ext cx="3153642" cy="7683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]-Lakehouse[sales]</a:t>
              </a:r>
            </a:p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]-ADLS</a:t>
              </a:r>
            </a:p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]-Web</a:t>
              </a:r>
              <a:endParaRPr lang="en-US" sz="1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F9EB3E2D-20FE-8561-7DA4-3C35EB500E63}"/>
                </a:ext>
              </a:extLst>
            </p:cNvPr>
            <p:cNvSpPr/>
            <p:nvPr/>
          </p:nvSpPr>
          <p:spPr bwMode="auto">
            <a:xfrm>
              <a:off x="7587961" y="3829050"/>
              <a:ext cx="789709" cy="301336"/>
            </a:xfrm>
            <a:prstGeom prst="lef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567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DDD1B-862F-10B3-10ED-C07BFECF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Datasource Paths Live in a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013D1-0E27-08FC-6E8D-DAC8974E5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39978"/>
          </a:xfrm>
        </p:spPr>
        <p:txBody>
          <a:bodyPr/>
          <a:lstStyle/>
          <a:p>
            <a:r>
              <a:rPr lang="en-US" dirty="0"/>
              <a:t>Inside item definition files in semantic models</a:t>
            </a:r>
          </a:p>
          <a:p>
            <a:pPr lvl="1"/>
            <a:r>
              <a:rPr lang="en-US" dirty="0"/>
              <a:t>Example item definitions files with datasource paths include </a:t>
            </a:r>
            <a:r>
              <a:rPr lang="en-US" sz="1800" b="1" dirty="0" err="1">
                <a:solidFill>
                  <a:srgbClr val="8A0000"/>
                </a:solidFill>
              </a:rPr>
              <a:t>expressions.tmdl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model.bim</a:t>
            </a:r>
            <a:endParaRPr lang="en-US" b="1" dirty="0">
              <a:solidFill>
                <a:srgbClr val="8A0000"/>
              </a:solidFill>
            </a:endParaRPr>
          </a:p>
          <a:p>
            <a:r>
              <a:rPr lang="en-US" dirty="0"/>
              <a:t>Inside Notebooks</a:t>
            </a:r>
          </a:p>
          <a:p>
            <a:pPr lvl="1"/>
            <a:r>
              <a:rPr lang="en-US" dirty="0"/>
              <a:t>Developers can add URLs directly in their python code</a:t>
            </a:r>
          </a:p>
          <a:p>
            <a:r>
              <a:rPr lang="en-US" dirty="0"/>
              <a:t>In connections</a:t>
            </a:r>
          </a:p>
          <a:p>
            <a:pPr lvl="1"/>
            <a:r>
              <a:rPr lang="en-US" dirty="0"/>
              <a:t>A connection is a credential bound to a datasource path</a:t>
            </a:r>
          </a:p>
          <a:p>
            <a:r>
              <a:rPr lang="en-US" dirty="0"/>
              <a:t>In shortcut</a:t>
            </a:r>
          </a:p>
          <a:p>
            <a:pPr lvl="1"/>
            <a:r>
              <a:rPr lang="en-US" dirty="0"/>
              <a:t>Shortcut created with datasource path</a:t>
            </a:r>
          </a:p>
          <a:p>
            <a:pPr lvl="1"/>
            <a:r>
              <a:rPr lang="en-US" dirty="0"/>
              <a:t>Shortcut must be bound to connection with same datasource path</a:t>
            </a:r>
          </a:p>
          <a:p>
            <a:r>
              <a:rPr lang="en-US" dirty="0"/>
              <a:t>In data pipeline</a:t>
            </a:r>
          </a:p>
          <a:p>
            <a:pPr lvl="1"/>
            <a:r>
              <a:rPr lang="en-US" dirty="0"/>
              <a:t>Data pipeline created to reference connection to external datasource</a:t>
            </a:r>
          </a:p>
          <a:p>
            <a:pPr lvl="1"/>
            <a:r>
              <a:rPr lang="en-US" dirty="0"/>
              <a:t>Connection created with target datasource path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03528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9390-9BE6-9945-2A20-A26702ED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FabricSolutionDeployment</a:t>
            </a:r>
            <a:r>
              <a:rPr lang="en-US" dirty="0"/>
              <a:t> Developer Sample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CBA33-7668-A2BE-0CAF-402D11DAE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Sample application demonstrating how to implement solution deployment workflows</a:t>
            </a:r>
          </a:p>
          <a:p>
            <a:pPr lvl="1"/>
            <a:r>
              <a:rPr lang="en-US" dirty="0"/>
              <a:t>Created as a .NET 8 console application using the Fabric REST API .NET SDK</a:t>
            </a:r>
          </a:p>
          <a:p>
            <a:pPr lvl="1"/>
            <a:r>
              <a:rPr lang="en-US" dirty="0"/>
              <a:t>Provides easy learning path for developers to download project and get up and running</a:t>
            </a:r>
          </a:p>
          <a:p>
            <a:pPr lvl="1"/>
            <a:r>
              <a:rPr lang="en-US" b="1" dirty="0">
                <a:hlinkClick r:id="rId2"/>
              </a:rPr>
              <a:t>https://github.com/FabricDevCamp/FabricSolutionDeployment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A9D96-FFF6-CCCD-F8F4-E88352379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31" y="3009237"/>
            <a:ext cx="5267463" cy="335594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99BCCF-46E3-58F8-5529-DD9E2907B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964" y="3009237"/>
            <a:ext cx="3189287" cy="33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9119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932BD-6E4C-72D2-11C8-047F8027F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CB22A7-1EB8-808D-2FC7-7AA597A11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Datasources in Staged Deployment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C26CEC-5402-795B-A9AA-496F7EE9B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stage in staged deployment should connect to its own needs datasource paths</a:t>
            </a:r>
          </a:p>
          <a:p>
            <a:pPr lvl="1"/>
            <a:r>
              <a:rPr lang="en-US" sz="16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 and </a:t>
            </a:r>
            <a:r>
              <a:rPr lang="en-US" sz="16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stage workspaces should not connect to same datasources as </a:t>
            </a:r>
            <a:r>
              <a:rPr lang="en-US" sz="16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54E5959-EB30-43B1-749B-38B4BA95E557}"/>
              </a:ext>
            </a:extLst>
          </p:cNvPr>
          <p:cNvGrpSpPr/>
          <p:nvPr/>
        </p:nvGrpSpPr>
        <p:grpSpPr>
          <a:xfrm>
            <a:off x="873019" y="2275481"/>
            <a:ext cx="10260556" cy="2058363"/>
            <a:chOff x="433508" y="1886281"/>
            <a:chExt cx="9704332" cy="194677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43E4884-3B4E-6660-0A68-79F33A0D78AA}"/>
                </a:ext>
              </a:extLst>
            </p:cNvPr>
            <p:cNvGrpSpPr/>
            <p:nvPr/>
          </p:nvGrpSpPr>
          <p:grpSpPr>
            <a:xfrm>
              <a:off x="433508" y="1886281"/>
              <a:ext cx="9704332" cy="1946779"/>
              <a:chOff x="1117743" y="2294560"/>
              <a:chExt cx="9704332" cy="194677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4FCA133-4F35-10DB-0D22-1E28FFA11B10}"/>
                  </a:ext>
                </a:extLst>
              </p:cNvPr>
              <p:cNvSpPr/>
              <p:nvPr/>
            </p:nvSpPr>
            <p:spPr bwMode="auto">
              <a:xfrm>
                <a:off x="7795833" y="2308633"/>
                <a:ext cx="3026242" cy="193270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production stage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8D8E8-6390-9664-CF91-80F790D0F861}"/>
                  </a:ext>
                </a:extLst>
              </p:cNvPr>
              <p:cNvSpPr/>
              <p:nvPr/>
            </p:nvSpPr>
            <p:spPr bwMode="auto">
              <a:xfrm>
                <a:off x="4148799" y="2301596"/>
                <a:ext cx="3647034" cy="19327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test stage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F8701A-9648-4CBB-6BEB-1EB57ED3362E}"/>
                  </a:ext>
                </a:extLst>
              </p:cNvPr>
              <p:cNvSpPr/>
              <p:nvPr/>
            </p:nvSpPr>
            <p:spPr bwMode="auto">
              <a:xfrm>
                <a:off x="1117743" y="2294560"/>
                <a:ext cx="3026242" cy="194677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dev stage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AACD927-0CCB-6011-C193-790FC74A6F0F}"/>
                </a:ext>
              </a:extLst>
            </p:cNvPr>
            <p:cNvGrpSpPr/>
            <p:nvPr/>
          </p:nvGrpSpPr>
          <p:grpSpPr>
            <a:xfrm>
              <a:off x="640443" y="2214335"/>
              <a:ext cx="2047204" cy="1436070"/>
              <a:chOff x="1069668" y="2769166"/>
              <a:chExt cx="2895211" cy="214508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5BAC3DA-EE85-33A5-84B4-59DB1B593B85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5D471F9-8350-2868-29BC-FCAFC44FB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A8E78342-CDA2-7E62-4069-DA5C0D755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B84F541-B0E1-E358-8E21-D1030A534D00}"/>
                </a:ext>
              </a:extLst>
            </p:cNvPr>
            <p:cNvGrpSpPr/>
            <p:nvPr/>
          </p:nvGrpSpPr>
          <p:grpSpPr>
            <a:xfrm>
              <a:off x="2707988" y="2214335"/>
              <a:ext cx="3695589" cy="1436070"/>
              <a:chOff x="3372559" y="2802234"/>
              <a:chExt cx="3695589" cy="1436070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586605E-6DF6-FCB3-1737-1539FBBD4D1B}"/>
                  </a:ext>
                </a:extLst>
              </p:cNvPr>
              <p:cNvGrpSpPr/>
              <p:nvPr/>
            </p:nvGrpSpPr>
            <p:grpSpPr>
              <a:xfrm>
                <a:off x="3372559" y="2968157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53" name="Arrow: Right 52">
                  <a:extLst>
                    <a:ext uri="{FF2B5EF4-FFF2-40B4-BE49-F238E27FC236}">
                      <a16:creationId xmlns:a16="http://schemas.microsoft.com/office/drawing/2014/main" id="{F16BCBCF-10DB-B48F-7FD3-F5065F92B7F5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4900F4CF-8992-AB70-2952-29210CD10FDC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54A210C-8E20-A6C8-0497-41BD6EA84794}"/>
                  </a:ext>
                </a:extLst>
              </p:cNvPr>
              <p:cNvGrpSpPr/>
              <p:nvPr/>
            </p:nvGrpSpPr>
            <p:grpSpPr>
              <a:xfrm>
                <a:off x="5020944" y="2802234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1828F6D-8995-9BD0-5381-658C62CAE562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1D5918C4-1485-BEBD-FA29-260F23C748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99A104A6-AB89-1AF1-88EC-1B33460649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0BA43EF-3747-F129-35FE-C83ED268CF59}"/>
                </a:ext>
              </a:extLst>
            </p:cNvPr>
            <p:cNvGrpSpPr/>
            <p:nvPr/>
          </p:nvGrpSpPr>
          <p:grpSpPr>
            <a:xfrm>
              <a:off x="6387350" y="2216280"/>
              <a:ext cx="3669473" cy="1436070"/>
              <a:chOff x="7051921" y="2804179"/>
              <a:chExt cx="3669473" cy="143607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6D638D9-2E40-DD1D-40E4-6B0945E9D647}"/>
                  </a:ext>
                </a:extLst>
              </p:cNvPr>
              <p:cNvGrpSpPr/>
              <p:nvPr/>
            </p:nvGrpSpPr>
            <p:grpSpPr>
              <a:xfrm>
                <a:off x="7051921" y="2941908"/>
                <a:ext cx="1556489" cy="1104223"/>
                <a:chOff x="3618271" y="2944660"/>
                <a:chExt cx="2180595" cy="1246891"/>
              </a:xfrm>
            </p:grpSpPr>
            <p:sp>
              <p:nvSpPr>
                <p:cNvPr id="61" name="Arrow: Right 60">
                  <a:extLst>
                    <a:ext uri="{FF2B5EF4-FFF2-40B4-BE49-F238E27FC236}">
                      <a16:creationId xmlns:a16="http://schemas.microsoft.com/office/drawing/2014/main" id="{3B0BC87F-E0F9-538D-8AE5-D24EBD0E65C0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F151A4DD-4C0C-E9EC-F813-71D6B9D8EE7D}"/>
                    </a:ext>
                  </a:extLst>
                </p:cNvPr>
                <p:cNvSpPr/>
                <p:nvPr/>
              </p:nvSpPr>
              <p:spPr>
                <a:xfrm>
                  <a:off x="3902556" y="2944660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346032B6-5E76-B55D-1A08-1E700543807A}"/>
                  </a:ext>
                </a:extLst>
              </p:cNvPr>
              <p:cNvGrpSpPr/>
              <p:nvPr/>
            </p:nvGrpSpPr>
            <p:grpSpPr>
              <a:xfrm>
                <a:off x="8674190" y="2804179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14F42DC2-C49E-F6B3-1931-E9B73CD782E5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7D4E3AD-4DE3-4276-3378-FDFA0D1D00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74956B5E-2427-7E5F-969E-06EC5939F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9CD9F6-58F7-2A4E-E1E8-94A6641EEEB1}"/>
              </a:ext>
            </a:extLst>
          </p:cNvPr>
          <p:cNvGrpSpPr/>
          <p:nvPr/>
        </p:nvGrpSpPr>
        <p:grpSpPr>
          <a:xfrm>
            <a:off x="1796248" y="4359817"/>
            <a:ext cx="922894" cy="1138489"/>
            <a:chOff x="1796248" y="4359817"/>
            <a:chExt cx="922894" cy="1138489"/>
          </a:xfrm>
        </p:grpSpPr>
        <p:sp>
          <p:nvSpPr>
            <p:cNvPr id="4" name="Flowchart: Magnetic Disk 3">
              <a:extLst>
                <a:ext uri="{FF2B5EF4-FFF2-40B4-BE49-F238E27FC236}">
                  <a16:creationId xmlns:a16="http://schemas.microsoft.com/office/drawing/2014/main" id="{C357AD59-5DB7-AF54-529E-C0602B6FB69C}"/>
                </a:ext>
              </a:extLst>
            </p:cNvPr>
            <p:cNvSpPr/>
            <p:nvPr/>
          </p:nvSpPr>
          <p:spPr bwMode="auto">
            <a:xfrm>
              <a:off x="1796248" y="4945425"/>
              <a:ext cx="922894" cy="552881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Dev DB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05C3A30-C1BF-D361-FA91-2C4508048099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flipH="1">
              <a:off x="2257695" y="4359817"/>
              <a:ext cx="14064" cy="585608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BCF9F0-A76F-3320-CC45-D94B703C242B}"/>
              </a:ext>
            </a:extLst>
          </p:cNvPr>
          <p:cNvGrpSpPr/>
          <p:nvPr/>
        </p:nvGrpSpPr>
        <p:grpSpPr>
          <a:xfrm>
            <a:off x="5157043" y="4332686"/>
            <a:ext cx="1748860" cy="1619559"/>
            <a:chOff x="5157043" y="4332686"/>
            <a:chExt cx="1748860" cy="1619559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35ED99DB-BCA9-49DB-6975-44862085FF20}"/>
                </a:ext>
              </a:extLst>
            </p:cNvPr>
            <p:cNvSpPr/>
            <p:nvPr/>
          </p:nvSpPr>
          <p:spPr bwMode="auto">
            <a:xfrm>
              <a:off x="5157043" y="4918294"/>
              <a:ext cx="1748860" cy="1033951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Test DB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B6D6E55-D0F9-1C14-27D6-49D1DBEB7FC2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H="1">
              <a:off x="6031473" y="4332686"/>
              <a:ext cx="9007" cy="585608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CD8220-C361-8CA0-2DEC-D93A84CD93B5}"/>
              </a:ext>
            </a:extLst>
          </p:cNvPr>
          <p:cNvGrpSpPr/>
          <p:nvPr/>
        </p:nvGrpSpPr>
        <p:grpSpPr>
          <a:xfrm>
            <a:off x="8648135" y="4350584"/>
            <a:ext cx="1748860" cy="1613963"/>
            <a:chOff x="8648135" y="4350584"/>
            <a:chExt cx="1748860" cy="1613963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7CDF666F-1612-46B4-99C8-B6C3D7208B75}"/>
                </a:ext>
              </a:extLst>
            </p:cNvPr>
            <p:cNvSpPr/>
            <p:nvPr/>
          </p:nvSpPr>
          <p:spPr bwMode="auto">
            <a:xfrm>
              <a:off x="8648135" y="4930596"/>
              <a:ext cx="1748860" cy="1033951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Production DB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6D5DFA-6B7F-62B1-3FD5-5D9FF76709E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H="1">
              <a:off x="9522565" y="4350584"/>
              <a:ext cx="1" cy="580012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998926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04D6D-06F6-B505-A65D-5869E84C2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112D08-7726-EE64-F26E-EC5914C4E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Customer Data and Datasource Paths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9B0DE5-A144-72C8-0677-7087BC54F8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design required to parameterize customer data</a:t>
            </a:r>
          </a:p>
          <a:p>
            <a:pPr lvl="1"/>
            <a:r>
              <a:rPr lang="en-US" dirty="0"/>
              <a:t>Deployment workflow must integrate creation parameters unique to each customer</a:t>
            </a:r>
          </a:p>
          <a:p>
            <a:pPr lvl="1"/>
            <a:r>
              <a:rPr lang="en-US" dirty="0"/>
              <a:t>This is especially true for datasource path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361848-E2A3-97C8-9945-FB470E8C6DE5}"/>
              </a:ext>
            </a:extLst>
          </p:cNvPr>
          <p:cNvGrpSpPr/>
          <p:nvPr/>
        </p:nvGrpSpPr>
        <p:grpSpPr>
          <a:xfrm>
            <a:off x="2695378" y="3895353"/>
            <a:ext cx="2316073" cy="1246891"/>
            <a:chOff x="5641807" y="3839862"/>
            <a:chExt cx="2316073" cy="1246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5523D1C-225A-C71E-6F2F-0487B50541E3}"/>
                </a:ext>
              </a:extLst>
            </p:cNvPr>
            <p:cNvSpPr/>
            <p:nvPr/>
          </p:nvSpPr>
          <p:spPr>
            <a:xfrm>
              <a:off x="6391833" y="3839862"/>
              <a:ext cx="1566047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b="1" dirty="0"/>
                <a:t>Solution Deployment Logic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FB136881-169F-64D2-A742-85390C456796}"/>
                </a:ext>
              </a:extLst>
            </p:cNvPr>
            <p:cNvSpPr/>
            <p:nvPr/>
          </p:nvSpPr>
          <p:spPr>
            <a:xfrm>
              <a:off x="5641807" y="4200019"/>
              <a:ext cx="611568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57D760-1368-FF0C-58CF-3EE8ED7BA22F}"/>
              </a:ext>
            </a:extLst>
          </p:cNvPr>
          <p:cNvGrpSpPr/>
          <p:nvPr/>
        </p:nvGrpSpPr>
        <p:grpSpPr>
          <a:xfrm>
            <a:off x="5346605" y="4076883"/>
            <a:ext cx="2238037" cy="937543"/>
            <a:chOff x="8362607" y="4021392"/>
            <a:chExt cx="2238037" cy="93754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59B0C5E-B3B1-70E5-6176-C3A75A534A32}"/>
                </a:ext>
              </a:extLst>
            </p:cNvPr>
            <p:cNvSpPr/>
            <p:nvPr/>
          </p:nvSpPr>
          <p:spPr>
            <a:xfrm>
              <a:off x="9147100" y="4021392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2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79752D1-BDBC-09C8-B75D-AFDE17964D3D}"/>
                </a:ext>
              </a:extLst>
            </p:cNvPr>
            <p:cNvSpPr/>
            <p:nvPr/>
          </p:nvSpPr>
          <p:spPr>
            <a:xfrm>
              <a:off x="8362607" y="4271948"/>
              <a:ext cx="67220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D07DC4-C299-5A92-08DC-5E39F4AE2F65}"/>
              </a:ext>
            </a:extLst>
          </p:cNvPr>
          <p:cNvGrpSpPr/>
          <p:nvPr/>
        </p:nvGrpSpPr>
        <p:grpSpPr>
          <a:xfrm>
            <a:off x="5113609" y="2600159"/>
            <a:ext cx="2482015" cy="1032972"/>
            <a:chOff x="8060038" y="2907154"/>
            <a:chExt cx="2482015" cy="103297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DA48174-B93C-4793-3102-F0E58AEFC087}"/>
                </a:ext>
              </a:extLst>
            </p:cNvPr>
            <p:cNvSpPr/>
            <p:nvPr/>
          </p:nvSpPr>
          <p:spPr>
            <a:xfrm>
              <a:off x="9088509" y="2907154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1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9ED90A2-40EA-B94B-2D5D-3BEBC500BE8B}"/>
                </a:ext>
              </a:extLst>
            </p:cNvPr>
            <p:cNvSpPr/>
            <p:nvPr/>
          </p:nvSpPr>
          <p:spPr>
            <a:xfrm rot="19579959">
              <a:off x="8060038" y="3515208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9F402D-CA9A-480B-4C5A-92C1907F77D4}"/>
              </a:ext>
            </a:extLst>
          </p:cNvPr>
          <p:cNvGrpSpPr/>
          <p:nvPr/>
        </p:nvGrpSpPr>
        <p:grpSpPr>
          <a:xfrm>
            <a:off x="5065920" y="5489842"/>
            <a:ext cx="2587401" cy="1050027"/>
            <a:chOff x="8062044" y="5023145"/>
            <a:chExt cx="2587401" cy="10500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7AB69CD-BE39-325A-E5C7-0785CC5F90E0}"/>
                </a:ext>
              </a:extLst>
            </p:cNvPr>
            <p:cNvSpPr/>
            <p:nvPr/>
          </p:nvSpPr>
          <p:spPr>
            <a:xfrm>
              <a:off x="9195901" y="5135629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3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53A9496-2AAB-AFDA-D06B-1F7497899ABD}"/>
                </a:ext>
              </a:extLst>
            </p:cNvPr>
            <p:cNvSpPr/>
            <p:nvPr/>
          </p:nvSpPr>
          <p:spPr>
            <a:xfrm rot="2006283">
              <a:off x="8062044" y="5023145"/>
              <a:ext cx="107274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sp>
        <p:nvSpPr>
          <p:cNvPr id="31" name="AutoShape 2">
            <a:extLst>
              <a:ext uri="{FF2B5EF4-FFF2-40B4-BE49-F238E27FC236}">
                <a16:creationId xmlns:a16="http://schemas.microsoft.com/office/drawing/2014/main" id="{2682E396-42A9-E24B-3698-DE1373059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7" y="1727948"/>
            <a:ext cx="1921715" cy="192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E0D2419-C0D6-3E8E-E38B-CD6A466DB807}"/>
              </a:ext>
            </a:extLst>
          </p:cNvPr>
          <p:cNvGrpSpPr/>
          <p:nvPr/>
        </p:nvGrpSpPr>
        <p:grpSpPr>
          <a:xfrm>
            <a:off x="7595624" y="2345173"/>
            <a:ext cx="4006833" cy="1246891"/>
            <a:chOff x="7378144" y="2357773"/>
            <a:chExt cx="4006833" cy="12468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2ADD55B-CC74-D356-56A4-F9BFF78A8A0B}"/>
                </a:ext>
              </a:extLst>
            </p:cNvPr>
            <p:cNvGrpSpPr/>
            <p:nvPr/>
          </p:nvGrpSpPr>
          <p:grpSpPr>
            <a:xfrm>
              <a:off x="8369748" y="2357773"/>
              <a:ext cx="3015229" cy="1246891"/>
              <a:chOff x="8060635" y="2751987"/>
              <a:chExt cx="3228816" cy="136450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3C3F4C47-E99E-19E2-0978-5194B1D6D408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1 Datasources</a:t>
                </a:r>
              </a:p>
            </p:txBody>
          </p: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DE8EBA2A-A6CB-5639-0361-4A729B144505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21" name="Rectangle: Top Corners One Rounded and One Snipped 20">
                <a:extLst>
                  <a:ext uri="{FF2B5EF4-FFF2-40B4-BE49-F238E27FC236}">
                    <a16:creationId xmlns:a16="http://schemas.microsoft.com/office/drawing/2014/main" id="{38FAD45D-4033-03BD-7E31-FD3B81791460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EDC4EE06-F5C8-336C-78A9-5674AA5A6418}"/>
                </a:ext>
              </a:extLst>
            </p:cNvPr>
            <p:cNvSpPr/>
            <p:nvPr/>
          </p:nvSpPr>
          <p:spPr>
            <a:xfrm rot="10800000">
              <a:off x="7378144" y="2898250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C1D54B9-5553-1E73-9B2B-F6CFF81EDBEC}"/>
              </a:ext>
            </a:extLst>
          </p:cNvPr>
          <p:cNvGrpSpPr/>
          <p:nvPr/>
        </p:nvGrpSpPr>
        <p:grpSpPr>
          <a:xfrm>
            <a:off x="7653869" y="3897917"/>
            <a:ext cx="3948588" cy="1246891"/>
            <a:chOff x="7436389" y="3910517"/>
            <a:chExt cx="3948588" cy="12468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596E61-6A6D-E833-4890-BAC1DDEC1DF7}"/>
                </a:ext>
              </a:extLst>
            </p:cNvPr>
            <p:cNvGrpSpPr/>
            <p:nvPr/>
          </p:nvGrpSpPr>
          <p:grpSpPr>
            <a:xfrm>
              <a:off x="8369748" y="3910517"/>
              <a:ext cx="3015229" cy="1246891"/>
              <a:chOff x="8060635" y="2751987"/>
              <a:chExt cx="3228816" cy="1364501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0F4C7858-21CE-75BC-495A-48743E81DEA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2 Datasources</a:t>
                </a:r>
              </a:p>
            </p:txBody>
          </p: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9A7462BB-ADC3-BE63-47AB-B8BF2B72195B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4" name="Rectangle: Top Corners One Rounded and One Snipped 33">
                <a:extLst>
                  <a:ext uri="{FF2B5EF4-FFF2-40B4-BE49-F238E27FC236}">
                    <a16:creationId xmlns:a16="http://schemas.microsoft.com/office/drawing/2014/main" id="{17FA6353-765F-201C-A170-D30A14803615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02BD7C52-18F0-368E-4799-5D170F813FD9}"/>
                </a:ext>
              </a:extLst>
            </p:cNvPr>
            <p:cNvSpPr/>
            <p:nvPr/>
          </p:nvSpPr>
          <p:spPr>
            <a:xfrm rot="10800000">
              <a:off x="7436389" y="4340039"/>
              <a:ext cx="90061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7C85FA8-5FF4-30E5-9AFE-49CB44E1B7D5}"/>
              </a:ext>
            </a:extLst>
          </p:cNvPr>
          <p:cNvGrpSpPr/>
          <p:nvPr/>
        </p:nvGrpSpPr>
        <p:grpSpPr>
          <a:xfrm>
            <a:off x="7692568" y="5450661"/>
            <a:ext cx="3909889" cy="1246891"/>
            <a:chOff x="7503283" y="5227141"/>
            <a:chExt cx="3909889" cy="124689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D474C2B-0178-8E69-429C-CC5377212A6B}"/>
                </a:ext>
              </a:extLst>
            </p:cNvPr>
            <p:cNvGrpSpPr/>
            <p:nvPr/>
          </p:nvGrpSpPr>
          <p:grpSpPr>
            <a:xfrm>
              <a:off x="8397943" y="5227141"/>
              <a:ext cx="3015229" cy="1246891"/>
              <a:chOff x="8060635" y="2751987"/>
              <a:chExt cx="3228816" cy="136450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560054F-C3B7-C82B-535D-A4CCDF3324C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3 Datasources</a:t>
                </a:r>
              </a:p>
            </p:txBody>
          </p:sp>
          <p:sp>
            <p:nvSpPr>
              <p:cNvPr id="37" name="Flowchart: Magnetic Disk 36">
                <a:extLst>
                  <a:ext uri="{FF2B5EF4-FFF2-40B4-BE49-F238E27FC236}">
                    <a16:creationId xmlns:a16="http://schemas.microsoft.com/office/drawing/2014/main" id="{ECF40199-AAFC-DF17-1901-DEF708FDF9A4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8" name="Rectangle: Top Corners One Rounded and One Snipped 37">
                <a:extLst>
                  <a:ext uri="{FF2B5EF4-FFF2-40B4-BE49-F238E27FC236}">
                    <a16:creationId xmlns:a16="http://schemas.microsoft.com/office/drawing/2014/main" id="{6C8A170D-4D2E-B20A-48F8-62BB4CD121AA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660EA300-5071-9BD5-3543-D0CB0C3A0417}"/>
                </a:ext>
              </a:extLst>
            </p:cNvPr>
            <p:cNvSpPr/>
            <p:nvPr/>
          </p:nvSpPr>
          <p:spPr>
            <a:xfrm rot="10800000">
              <a:off x="7503283" y="5659664"/>
              <a:ext cx="863794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64FAFF-A7DE-1EED-D5A2-10B5891A413B}"/>
              </a:ext>
            </a:extLst>
          </p:cNvPr>
          <p:cNvGrpSpPr/>
          <p:nvPr/>
        </p:nvGrpSpPr>
        <p:grpSpPr>
          <a:xfrm>
            <a:off x="511277" y="3588133"/>
            <a:ext cx="2024811" cy="1759672"/>
            <a:chOff x="1140788" y="2715026"/>
            <a:chExt cx="2907477" cy="252675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1FE632-ABA9-A129-815E-D0CECB4C5AE7}"/>
                </a:ext>
              </a:extLst>
            </p:cNvPr>
            <p:cNvSpPr/>
            <p:nvPr/>
          </p:nvSpPr>
          <p:spPr bwMode="auto">
            <a:xfrm>
              <a:off x="1140788" y="2715026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Fabric Solution Template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18A4AC5-5F06-A0F1-028F-7A70D8759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6EF552-8D97-00F1-D9A7-97BB5B342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5023" y="3082202"/>
              <a:ext cx="2748881" cy="208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6023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33EC7-9208-9CEE-4358-1C1087611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5831-4433-C8DB-AB35-1E7A6470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06F7E-01A4-BA47-F93C-0C8868B500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Workflows to Deloy Fabric Solutions</a:t>
            </a:r>
          </a:p>
          <a:p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329115780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67FFC-2796-7C67-7923-1E5026445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9CB701-043F-EE4C-B959-9BD5BDB7D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236" y="3361776"/>
            <a:ext cx="2573379" cy="23645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624D5EA-9678-8C02-CFB3-D7ED550CA272}"/>
              </a:ext>
            </a:extLst>
          </p:cNvPr>
          <p:cNvSpPr/>
          <p:nvPr/>
        </p:nvSpPr>
        <p:spPr>
          <a:xfrm>
            <a:off x="3903406" y="4389894"/>
            <a:ext cx="3998939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E4F2C-A66E-4465-5C4C-9F1FA523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Solution from Source Workspace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67232-D26D-FBF7-23B0-F59DD3C1EF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95363"/>
          </a:xfrm>
        </p:spPr>
        <p:txBody>
          <a:bodyPr/>
          <a:lstStyle/>
          <a:p>
            <a:r>
              <a:rPr lang="en-US" dirty="0"/>
              <a:t>Solution deployed from source workspace designed as solution template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on source workspace items</a:t>
            </a:r>
          </a:p>
          <a:p>
            <a:pPr lvl="1"/>
            <a:r>
              <a:rPr lang="en-US" dirty="0"/>
              <a:t>Developer modifies item definitions from source to redirect dependencies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to create new item in solution workspace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5874C-54D9-5777-2E37-251A3D88B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40" y="3361776"/>
            <a:ext cx="2831294" cy="23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E18A96-C2DD-7132-227E-BDCC421F1D53}"/>
              </a:ext>
            </a:extLst>
          </p:cNvPr>
          <p:cNvSpPr/>
          <p:nvPr/>
        </p:nvSpPr>
        <p:spPr>
          <a:xfrm>
            <a:off x="4628534" y="3828429"/>
            <a:ext cx="2431028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Deploy Solution Logic</a:t>
            </a:r>
          </a:p>
        </p:txBody>
      </p:sp>
    </p:spTree>
    <p:extLst>
      <p:ext uri="{BB962C8B-B14F-4D97-AF65-F5344CB8AC3E}">
        <p14:creationId xmlns:p14="http://schemas.microsoft.com/office/powerpoint/2010/main" val="349254709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079F0-A749-9317-BA3A-C3689F36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Binding Connection to Semantic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F89FD-585A-A7C0-305C-59258C373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5702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058F3-9382-2981-A0FA-F028D9465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997E4BA2-592D-951C-AC59-DB4FC9FC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Solution Post Deployment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9C4CA3-29A2-6BE4-D89C-1918AD4A4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C39BC-807C-480D-B279-C5B74F407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60" y="2200650"/>
            <a:ext cx="10217426" cy="23598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893383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40F99-C400-09D1-9CDD-B050749A2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94E6-5AF3-6630-7A56-7783E6F8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Deployment Steps in Notebook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036BAF-3BE3-C2D1-D343-0F49C1E98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0147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Create lakehouses</a:t>
            </a:r>
          </a:p>
          <a:p>
            <a:pPr lvl="1"/>
            <a:r>
              <a:rPr lang="en-US" dirty="0"/>
              <a:t>Lakehouse has no dependencies on other workspace items</a:t>
            </a:r>
          </a:p>
          <a:p>
            <a:pPr lvl="1"/>
            <a:r>
              <a:rPr lang="en-US" dirty="0"/>
              <a:t>After creation, track lakehouse id for later use</a:t>
            </a:r>
          </a:p>
          <a:p>
            <a:pPr lvl="1"/>
            <a:r>
              <a:rPr lang="en-US" dirty="0"/>
              <a:t>Query lakehouse properties to discover SQL endpoint </a:t>
            </a:r>
            <a:r>
              <a:rPr lang="en-US" sz="1800" b="1" dirty="0">
                <a:solidFill>
                  <a:srgbClr val="8A0000"/>
                </a:solidFill>
              </a:rPr>
              <a:t>server</a:t>
            </a:r>
            <a:r>
              <a:rPr lang="en-US" dirty="0"/>
              <a:t> connect string and </a:t>
            </a:r>
            <a:r>
              <a:rPr lang="en-US" sz="1800" b="1" dirty="0">
                <a:solidFill>
                  <a:srgbClr val="8A0000"/>
                </a:solidFill>
              </a:rPr>
              <a:t>database</a:t>
            </a:r>
            <a:r>
              <a:rPr lang="en-US" dirty="0"/>
              <a:t> Id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notebooks</a:t>
            </a:r>
          </a:p>
          <a:p>
            <a:pPr lvl="1"/>
            <a:r>
              <a:rPr lang="en-US" dirty="0"/>
              <a:t>Create notebook using item definition that includes </a:t>
            </a:r>
            <a:r>
              <a:rPr lang="en-US" sz="1800" b="1" dirty="0">
                <a:solidFill>
                  <a:srgbClr val="8A0000"/>
                </a:solidFill>
              </a:rPr>
              <a:t>workspace id</a:t>
            </a:r>
            <a:r>
              <a:rPr lang="en-US" dirty="0"/>
              <a:t> &amp; </a:t>
            </a:r>
            <a:r>
              <a:rPr lang="en-US" sz="1800" b="1" dirty="0">
                <a:solidFill>
                  <a:srgbClr val="8A0000"/>
                </a:solidFill>
              </a:rPr>
              <a:t>lakehouse id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Run notebook and monitor execution until completion to create lakehouse table schema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DirectLake semantic models</a:t>
            </a:r>
          </a:p>
          <a:p>
            <a:pPr lvl="1"/>
            <a:r>
              <a:rPr lang="en-US" dirty="0"/>
              <a:t>Create semantic model using updated item definition that includes SQL endpoint connect string</a:t>
            </a:r>
          </a:p>
          <a:p>
            <a:pPr lvl="1"/>
            <a:r>
              <a:rPr lang="en-US" dirty="0"/>
              <a:t>After creation, track </a:t>
            </a:r>
            <a:r>
              <a:rPr lang="en-US" sz="1800" b="1" dirty="0">
                <a:solidFill>
                  <a:srgbClr val="8A0000"/>
                </a:solidFill>
              </a:rPr>
              <a:t>semantic model id</a:t>
            </a:r>
            <a:r>
              <a:rPr lang="en-US" dirty="0"/>
              <a:t> for later use</a:t>
            </a:r>
          </a:p>
          <a:p>
            <a:pPr lvl="1"/>
            <a:r>
              <a:rPr lang="en-US" dirty="0"/>
              <a:t>After creation, create &amp; bind connection and then refresh semantic model (if required)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Power BI reports</a:t>
            </a:r>
          </a:p>
          <a:p>
            <a:pPr lvl="1"/>
            <a:r>
              <a:rPr lang="en-US" dirty="0"/>
              <a:t>Create report using updated item definition that includes </a:t>
            </a:r>
            <a:r>
              <a:rPr lang="en-US" sz="1800" b="1" dirty="0">
                <a:solidFill>
                  <a:srgbClr val="8A0000"/>
                </a:solidFill>
              </a:rPr>
              <a:t>semantic model id</a:t>
            </a:r>
            <a:endParaRPr lang="en-US" b="1" dirty="0">
              <a:solidFill>
                <a:srgbClr val="8A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04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1878278" y="1393380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C7A6E4-F0C4-9C94-FA60-18F169E15B76}"/>
              </a:ext>
            </a:extLst>
          </p:cNvPr>
          <p:cNvGrpSpPr/>
          <p:nvPr/>
        </p:nvGrpSpPr>
        <p:grpSpPr>
          <a:xfrm>
            <a:off x="3387948" y="1577684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E748E-DC91-5E00-8C2D-8373DDF777EB}"/>
              </a:ext>
            </a:extLst>
          </p:cNvPr>
          <p:cNvCxnSpPr>
            <a:cxnSpLocks/>
          </p:cNvCxnSpPr>
          <p:nvPr/>
        </p:nvCxnSpPr>
        <p:spPr>
          <a:xfrm>
            <a:off x="1272552" y="3061852"/>
            <a:ext cx="543534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100770" y="1393380"/>
            <a:ext cx="1171782" cy="3522525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2177145" y="2490153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049B949-FFE5-45C1-B788-E61D817B4D15}"/>
              </a:ext>
            </a:extLst>
          </p:cNvPr>
          <p:cNvGrpSpPr/>
          <p:nvPr/>
        </p:nvGrpSpPr>
        <p:grpSpPr>
          <a:xfrm>
            <a:off x="2931429" y="1987513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C37C0C0-3020-D4D8-ADDD-CA48E4E1FC97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15EDD43-C404-52E9-D238-5E3AF3730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786D2F5-52EA-56A3-CEE6-6B27778FDAE9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03F8869A-0C0E-B100-802D-21BCB15CD4D2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DC87BE4D-B1AE-05EB-89BC-B18EAE79A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BB88B49-3A94-1026-B355-B5577D0F38B4}"/>
              </a:ext>
            </a:extLst>
          </p:cNvPr>
          <p:cNvGrpSpPr/>
          <p:nvPr/>
        </p:nvGrpSpPr>
        <p:grpSpPr>
          <a:xfrm>
            <a:off x="2182212" y="1615877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4711AE3-C5D9-320E-7BAA-216FEC1F790D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AC13F4C-E16F-4459-48CE-6C622193182A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25CDAAF-5EA2-567D-0063-45E12028D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96578FD-0DAC-6FCF-7084-2C774AEED6B1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74280B-672B-C29A-E312-FF08AC3AFAB7}"/>
              </a:ext>
            </a:extLst>
          </p:cNvPr>
          <p:cNvGrpSpPr/>
          <p:nvPr/>
        </p:nvGrpSpPr>
        <p:grpSpPr>
          <a:xfrm>
            <a:off x="5443038" y="1983458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BE18B1F-6B2B-85FD-CB91-E8628FD6E46D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476113A-AF19-2684-AC7F-7CF932C98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D1AAA34-A5F7-C4C9-0591-24F49FB9CEDF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91BFF3CA-FD07-289B-A65A-D15E7ACC13B3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528EB8BA-8825-0662-DF17-01E8E2945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ADA46C6-899F-2173-EBD7-B6F09F60E5E8}"/>
              </a:ext>
            </a:extLst>
          </p:cNvPr>
          <p:cNvGrpSpPr/>
          <p:nvPr/>
        </p:nvGrpSpPr>
        <p:grpSpPr>
          <a:xfrm>
            <a:off x="8348050" y="1983458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C6DAAD-1349-59A8-F3B2-B7ABB7851606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AA753C-2CBD-84DC-398F-CAC2B66B5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BD0A0F1-F613-636E-347C-97F7BB20C3A2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1CE003D3-ED34-0F05-58C7-DFC49C6EE49A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132D692-F199-7452-0385-B06E2FB03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58263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824C3E4-AC18-AC90-FE17-9D6C4DD195B1}"/>
              </a:ext>
            </a:extLst>
          </p:cNvPr>
          <p:cNvSpPr/>
          <p:nvPr/>
        </p:nvSpPr>
        <p:spPr>
          <a:xfrm>
            <a:off x="1828800" y="3110753"/>
            <a:ext cx="7055223" cy="3693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ISV AAD Tenant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2A8C7-66ED-A6A8-A2E0-8353C1AC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Data to Consumers through the SQL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952AF-CA40-886F-AFFB-B2B80544B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3195"/>
          </a:xfrm>
        </p:spPr>
        <p:txBody>
          <a:bodyPr/>
          <a:lstStyle/>
          <a:p>
            <a:r>
              <a:rPr lang="en-US" dirty="0"/>
              <a:t>Table data in lakehouse tables accessible through SQL endpoint</a:t>
            </a:r>
          </a:p>
          <a:p>
            <a:pPr lvl="1"/>
            <a:r>
              <a:rPr lang="en-US" dirty="0"/>
              <a:t>SQL endpoint automatically created for lakehouse</a:t>
            </a:r>
          </a:p>
          <a:p>
            <a:pPr lvl="1"/>
            <a:r>
              <a:rPr lang="en-US" dirty="0"/>
              <a:t>SQL endpoint provides read-only access for executing SQL queries</a:t>
            </a:r>
          </a:p>
          <a:p>
            <a:pPr lvl="1"/>
            <a:r>
              <a:rPr lang="en-US" dirty="0"/>
              <a:t>SQL endpoint provides data access to wide range of SQL-based applications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70B2C-EA54-A04F-F529-4B10E4B395E2}"/>
              </a:ext>
            </a:extLst>
          </p:cNvPr>
          <p:cNvSpPr/>
          <p:nvPr/>
        </p:nvSpPr>
        <p:spPr>
          <a:xfrm>
            <a:off x="2127013" y="3355527"/>
            <a:ext cx="3399639" cy="303303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12022A-9C1A-C8E5-F968-A01274702B7D}"/>
              </a:ext>
            </a:extLst>
          </p:cNvPr>
          <p:cNvGrpSpPr/>
          <p:nvPr/>
        </p:nvGrpSpPr>
        <p:grpSpPr>
          <a:xfrm>
            <a:off x="2439598" y="3636981"/>
            <a:ext cx="2045558" cy="2270566"/>
            <a:chOff x="3458128" y="3420938"/>
            <a:chExt cx="5216716" cy="22169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6F5836-E13C-D342-3170-3C3D268E55B0}"/>
                </a:ext>
              </a:extLst>
            </p:cNvPr>
            <p:cNvSpPr/>
            <p:nvPr/>
          </p:nvSpPr>
          <p:spPr bwMode="auto">
            <a:xfrm>
              <a:off x="3458128" y="3420938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7B5F36E-8281-BE2B-2B69-3430F82A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2293" y="3465839"/>
              <a:ext cx="353482" cy="230903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B06606A0-AE80-C9CE-7205-66FD77128A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11"/>
          <a:stretch/>
        </p:blipFill>
        <p:spPr>
          <a:xfrm>
            <a:off x="2558906" y="4027219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B411E6-C9F0-30C4-C362-1008E0A52F18}"/>
              </a:ext>
            </a:extLst>
          </p:cNvPr>
          <p:cNvSpPr/>
          <p:nvPr/>
        </p:nvSpPr>
        <p:spPr bwMode="auto">
          <a:xfrm rot="5400000">
            <a:off x="3811150" y="4499482"/>
            <a:ext cx="2262888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2937FD-5A4E-0E3E-7BDD-A1AA1D6C030C}"/>
              </a:ext>
            </a:extLst>
          </p:cNvPr>
          <p:cNvGrpSpPr/>
          <p:nvPr/>
        </p:nvGrpSpPr>
        <p:grpSpPr>
          <a:xfrm>
            <a:off x="5361400" y="3380045"/>
            <a:ext cx="2448212" cy="722051"/>
            <a:chOff x="4454100" y="3498614"/>
            <a:chExt cx="2448212" cy="722051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5F04717-5085-C94F-4FE9-FB7741F1E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100" y="3859640"/>
              <a:ext cx="1033035" cy="2459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2FBF86-FA9B-E17A-5F25-BFC3DD124D25}"/>
                </a:ext>
              </a:extLst>
            </p:cNvPr>
            <p:cNvSpPr/>
            <p:nvPr/>
          </p:nvSpPr>
          <p:spPr>
            <a:xfrm>
              <a:off x="5466115" y="3498614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Reporting Tools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1FFB32-83EC-3E0B-FAC0-BB0533E05E67}"/>
              </a:ext>
            </a:extLst>
          </p:cNvPr>
          <p:cNvGrpSpPr/>
          <p:nvPr/>
        </p:nvGrpSpPr>
        <p:grpSpPr>
          <a:xfrm>
            <a:off x="5339685" y="4436854"/>
            <a:ext cx="2469927" cy="722051"/>
            <a:chOff x="4432385" y="4351612"/>
            <a:chExt cx="2469927" cy="72205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6662DD4-0D69-32E2-9C89-BE08F4E671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385" y="4712637"/>
              <a:ext cx="1033730" cy="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1A54588-C7DF-08C7-F37B-E1282B3EBC08}"/>
                </a:ext>
              </a:extLst>
            </p:cNvPr>
            <p:cNvSpPr/>
            <p:nvPr/>
          </p:nvSpPr>
          <p:spPr>
            <a:xfrm>
              <a:off x="5466115" y="4351612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Export Utilities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8D94DD-46F0-07FC-B848-E6B1E886D859}"/>
              </a:ext>
            </a:extLst>
          </p:cNvPr>
          <p:cNvGrpSpPr/>
          <p:nvPr/>
        </p:nvGrpSpPr>
        <p:grpSpPr>
          <a:xfrm>
            <a:off x="5305442" y="5493662"/>
            <a:ext cx="2504170" cy="722051"/>
            <a:chOff x="4403585" y="5207007"/>
            <a:chExt cx="2504170" cy="72205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A84A127-FBF3-A3A7-3531-0F788C30D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3585" y="5294338"/>
              <a:ext cx="1067973" cy="27369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EDFFCE-9288-10C4-666D-B878C95CF3CE}"/>
                </a:ext>
              </a:extLst>
            </p:cNvPr>
            <p:cNvSpPr/>
            <p:nvPr/>
          </p:nvSpPr>
          <p:spPr>
            <a:xfrm>
              <a:off x="5471558" y="5207007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Custom SQL-based Applications</a:t>
              </a:r>
              <a:endParaRPr lang="en-US" sz="1000" b="1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507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C11C-A879-3223-0690-C8BA563E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Lakehouse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DAE8-60C0-ADD1-3E2A-B569B57DF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809283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</a:t>
            </a:r>
            <a:r>
              <a:rPr lang="en-US" b="1" dirty="0"/>
              <a:t>/workspaces/</a:t>
            </a:r>
            <a:r>
              <a:rPr lang="en-US" sz="1600" dirty="0"/>
              <a:t>{WORKSPACE_ID}</a:t>
            </a:r>
            <a:r>
              <a:rPr lang="en-US" b="1" dirty="0"/>
              <a:t>/lakehouses/</a:t>
            </a:r>
            <a:r>
              <a:rPr lang="en-US" sz="1600" dirty="0"/>
              <a:t>{LAKEHOUSE_ID}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Response also contains OneLake path properties used to access lakehouse storage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oneLakeFilesPath</a:t>
            </a:r>
            <a:r>
              <a:rPr lang="en-US" dirty="0"/>
              <a:t> property contains path to unmanaged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oneLakeTablesPath</a:t>
            </a:r>
            <a:r>
              <a:rPr lang="en-US" dirty="0"/>
              <a:t> property contains path to 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Demo6-OnelakeFileWriter</a:t>
            </a:r>
            <a:r>
              <a:rPr lang="en-US" dirty="0"/>
              <a:t> shows how to use these paths with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r>
              <a:rPr lang="en-US" dirty="0"/>
              <a:t> to upload files to lakehouse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8DAB-9D9A-79ED-C72D-C90DBAC3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15" y="2424241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A71A77-93CB-441C-D0ED-2B3103C8F71E}"/>
              </a:ext>
            </a:extLst>
          </p:cNvPr>
          <p:cNvSpPr/>
          <p:nvPr/>
        </p:nvSpPr>
        <p:spPr bwMode="auto">
          <a:xfrm>
            <a:off x="440548" y="3955109"/>
            <a:ext cx="1881344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SQL Connection Info</a:t>
            </a:r>
          </a:p>
        </p:txBody>
      </p:sp>
    </p:spTree>
    <p:extLst>
      <p:ext uri="{BB962C8B-B14F-4D97-AF65-F5344CB8AC3E}">
        <p14:creationId xmlns:p14="http://schemas.microsoft.com/office/powerpoint/2010/main" val="1761448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88FA026C-7444-CE38-C3C9-9472BD39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Workspaces with Sample Fabric Solution Scenarios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A70054E1-B0CC-A661-89F4-36FD2649B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186035"/>
          </a:xfrm>
        </p:spPr>
        <p:txBody>
          <a:bodyPr/>
          <a:lstStyle/>
          <a:p>
            <a:r>
              <a:rPr lang="en-US" dirty="0"/>
              <a:t>Fabric Power BI Solution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Fabric Lakehouse Solution with Notebook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Fabric Lakehouse Solution with Shortcut and Notebooks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Fabric Lakehouse Solution with Data Pipeline and Notebooks</a:t>
            </a:r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612E9C-EA82-DF9C-8153-19355CA3AE70}"/>
              </a:ext>
            </a:extLst>
          </p:cNvPr>
          <p:cNvGrpSpPr/>
          <p:nvPr/>
        </p:nvGrpSpPr>
        <p:grpSpPr>
          <a:xfrm>
            <a:off x="903361" y="1643923"/>
            <a:ext cx="1627290" cy="813257"/>
            <a:chOff x="7681837" y="2387147"/>
            <a:chExt cx="3040747" cy="16520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D5776A-3CE9-5E89-164A-33A2423D674A}"/>
                </a:ext>
              </a:extLst>
            </p:cNvPr>
            <p:cNvSpPr/>
            <p:nvPr/>
          </p:nvSpPr>
          <p:spPr bwMode="auto">
            <a:xfrm>
              <a:off x="7681837" y="2387147"/>
              <a:ext cx="3040747" cy="16520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54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0DA30E9-8307-33DF-B173-20F61FF2354F}"/>
                </a:ext>
              </a:extLst>
            </p:cNvPr>
            <p:cNvGrpSpPr/>
            <p:nvPr/>
          </p:nvGrpSpPr>
          <p:grpSpPr>
            <a:xfrm>
              <a:off x="7847034" y="2563336"/>
              <a:ext cx="1229935" cy="1325994"/>
              <a:chOff x="6295914" y="1428878"/>
              <a:chExt cx="1693119" cy="182535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FBF5D0-D178-8D66-BC85-E89C8FF85870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24" name="Picture 23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CB848DC6-EA66-F48C-40CC-B0F8D1C58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A771E37-8A2C-67DC-5F78-DFB02EC4131B}"/>
                </a:ext>
              </a:extLst>
            </p:cNvPr>
            <p:cNvGrpSpPr/>
            <p:nvPr/>
          </p:nvGrpSpPr>
          <p:grpSpPr>
            <a:xfrm>
              <a:off x="9260628" y="2567215"/>
              <a:ext cx="1229935" cy="1322115"/>
              <a:chOff x="6503915" y="831583"/>
              <a:chExt cx="1229935" cy="132599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D71F52-F474-0DD4-C868-D0165C8EF1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22" name="Picture 2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2556B7B9-1EA3-BFCF-0040-B784B96ED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02C2E9A-21BB-A973-7245-ACE6C9D9CC38}"/>
              </a:ext>
            </a:extLst>
          </p:cNvPr>
          <p:cNvGrpSpPr/>
          <p:nvPr/>
        </p:nvGrpSpPr>
        <p:grpSpPr>
          <a:xfrm>
            <a:off x="903361" y="2896489"/>
            <a:ext cx="3195927" cy="856168"/>
            <a:chOff x="503131" y="2555386"/>
            <a:chExt cx="3738670" cy="1082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78AB45-E1F7-C6C2-A68E-99F1877B5098}"/>
                </a:ext>
              </a:extLst>
            </p:cNvPr>
            <p:cNvSpPr/>
            <p:nvPr/>
          </p:nvSpPr>
          <p:spPr bwMode="auto">
            <a:xfrm>
              <a:off x="503131" y="2555386"/>
              <a:ext cx="3738670" cy="1082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5C7DAD0-721A-6CB2-7E90-EDE10F777C6D}"/>
                </a:ext>
              </a:extLst>
            </p:cNvPr>
            <p:cNvGrpSpPr/>
            <p:nvPr/>
          </p:nvGrpSpPr>
          <p:grpSpPr>
            <a:xfrm>
              <a:off x="2434140" y="2695298"/>
              <a:ext cx="767300" cy="827227"/>
              <a:chOff x="6295914" y="1428878"/>
              <a:chExt cx="1693119" cy="182535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AC0CA49-5F78-0826-9B29-438663811D5C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36" name="Picture 3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D9E2DAEE-5FF5-D90C-5F76-67E4512D5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56C851A-7CD1-5377-CE40-98460464C48A}"/>
                </a:ext>
              </a:extLst>
            </p:cNvPr>
            <p:cNvGrpSpPr/>
            <p:nvPr/>
          </p:nvGrpSpPr>
          <p:grpSpPr>
            <a:xfrm>
              <a:off x="3304185" y="2695298"/>
              <a:ext cx="769551" cy="827227"/>
              <a:chOff x="6503915" y="831583"/>
              <a:chExt cx="1229935" cy="132599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243E1AF-6A4E-2BEE-E4CF-B710C6D42EB2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9" name="Picture 3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F9BAED16-2B7C-0272-D707-5837B513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460D57-DBF4-5F1C-C175-A7A396D33259}"/>
                </a:ext>
              </a:extLst>
            </p:cNvPr>
            <p:cNvGrpSpPr/>
            <p:nvPr/>
          </p:nvGrpSpPr>
          <p:grpSpPr>
            <a:xfrm>
              <a:off x="1552914" y="2695298"/>
              <a:ext cx="771719" cy="831990"/>
              <a:chOff x="1943154" y="2871362"/>
              <a:chExt cx="1229935" cy="13259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68AAB02-1255-0E18-33B5-ED336E5FF9D3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4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EAD02038-EF38-B892-1A2A-E5A610E4E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583" y="3033143"/>
                <a:ext cx="838189" cy="834835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96006C5-5931-E90B-AE23-B085B04915A8}"/>
                </a:ext>
              </a:extLst>
            </p:cNvPr>
            <p:cNvGrpSpPr/>
            <p:nvPr/>
          </p:nvGrpSpPr>
          <p:grpSpPr>
            <a:xfrm>
              <a:off x="676108" y="2695298"/>
              <a:ext cx="767300" cy="827227"/>
              <a:chOff x="540799" y="2865453"/>
              <a:chExt cx="1229935" cy="132599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16DD521-9002-2678-B51C-CED57553DCBD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45" name="Picture 4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34D759C6-6ECF-B6FE-87D9-F8C331954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93EE4F8-E5F2-FD6B-7FCA-A3ABB355B3A2}"/>
              </a:ext>
            </a:extLst>
          </p:cNvPr>
          <p:cNvGrpSpPr/>
          <p:nvPr/>
        </p:nvGrpSpPr>
        <p:grpSpPr>
          <a:xfrm>
            <a:off x="903361" y="4313486"/>
            <a:ext cx="5410754" cy="876699"/>
            <a:chOff x="907984" y="4521306"/>
            <a:chExt cx="5410754" cy="87669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8BA3638-A00C-386E-0519-DBC4A03DC8A5}"/>
                </a:ext>
              </a:extLst>
            </p:cNvPr>
            <p:cNvSpPr/>
            <p:nvPr/>
          </p:nvSpPr>
          <p:spPr bwMode="auto">
            <a:xfrm>
              <a:off x="907984" y="4521306"/>
              <a:ext cx="5410754" cy="8766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387CBB8-35C9-D9B5-406D-EC7E2D4E043A}"/>
                </a:ext>
              </a:extLst>
            </p:cNvPr>
            <p:cNvGrpSpPr/>
            <p:nvPr/>
          </p:nvGrpSpPr>
          <p:grpSpPr>
            <a:xfrm>
              <a:off x="4026162" y="4634652"/>
              <a:ext cx="648682" cy="670205"/>
              <a:chOff x="6295914" y="1428878"/>
              <a:chExt cx="1693119" cy="182535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3CAD1CA-6082-78BE-C0AE-F7469C02F194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49" name="Picture 48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57773273-F43C-2EE0-4158-63FE03FBF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EC75B30-20D5-8933-B532-B32115D22300}"/>
                </a:ext>
              </a:extLst>
            </p:cNvPr>
            <p:cNvGrpSpPr/>
            <p:nvPr/>
          </p:nvGrpSpPr>
          <p:grpSpPr>
            <a:xfrm>
              <a:off x="4767280" y="4634652"/>
              <a:ext cx="650585" cy="670205"/>
              <a:chOff x="6503915" y="831583"/>
              <a:chExt cx="1229935" cy="132599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0836F0B-05A5-3941-308B-4D7183142E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52" name="Picture 5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B24BB8F4-B165-280B-4EF8-CC976D2F9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826D584-2729-287E-31E9-2C462F212727}"/>
                </a:ext>
              </a:extLst>
            </p:cNvPr>
            <p:cNvGrpSpPr/>
            <p:nvPr/>
          </p:nvGrpSpPr>
          <p:grpSpPr>
            <a:xfrm>
              <a:off x="2536456" y="4634652"/>
              <a:ext cx="652417" cy="674064"/>
              <a:chOff x="1943154" y="2871362"/>
              <a:chExt cx="1229935" cy="132599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1A37D9E-926E-9666-E373-2AFB77C36F85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5" name="Picture 54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AF892405-91B9-D49B-A838-872B73AE2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B818293-875F-2B4A-D835-A0FE49A81C62}"/>
                </a:ext>
              </a:extLst>
            </p:cNvPr>
            <p:cNvGrpSpPr/>
            <p:nvPr/>
          </p:nvGrpSpPr>
          <p:grpSpPr>
            <a:xfrm>
              <a:off x="1054220" y="4634652"/>
              <a:ext cx="648682" cy="670205"/>
              <a:chOff x="540799" y="2865453"/>
              <a:chExt cx="1229935" cy="1325994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0F53B67-B4B8-CC69-413F-B47FE66A8979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58" name="Picture 57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5F344E73-970C-379C-3D69-163004D14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D3E1379-E005-EE2B-EDE2-29DFA24EE1C9}"/>
                </a:ext>
              </a:extLst>
            </p:cNvPr>
            <p:cNvGrpSpPr/>
            <p:nvPr/>
          </p:nvGrpSpPr>
          <p:grpSpPr>
            <a:xfrm>
              <a:off x="1795338" y="4634652"/>
              <a:ext cx="648682" cy="670205"/>
              <a:chOff x="1587924" y="4039684"/>
              <a:chExt cx="767300" cy="827227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09E6DD2-EEB0-1481-2A90-21A3642B64E7}"/>
                  </a:ext>
                </a:extLst>
              </p:cNvPr>
              <p:cNvSpPr/>
              <p:nvPr/>
            </p:nvSpPr>
            <p:spPr bwMode="auto">
              <a:xfrm>
                <a:off x="1587924" y="4039684"/>
                <a:ext cx="767300" cy="827227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Shortcut</a:t>
                </a:r>
              </a:p>
            </p:txBody>
          </p:sp>
          <p:pic>
            <p:nvPicPr>
              <p:cNvPr id="13" name="Picture 12" descr="A white square with orange and black logo&#10;&#10;AI-generated content may be incorrect.">
                <a:extLst>
                  <a:ext uri="{FF2B5EF4-FFF2-40B4-BE49-F238E27FC236}">
                    <a16:creationId xmlns:a16="http://schemas.microsoft.com/office/drawing/2014/main" id="{8C81E247-7518-CEC4-C09F-9F8E532A7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547" y="4098610"/>
                <a:ext cx="607339" cy="604909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FB81078-D875-9766-3899-96BEF1F13408}"/>
                </a:ext>
              </a:extLst>
            </p:cNvPr>
            <p:cNvGrpSpPr/>
            <p:nvPr/>
          </p:nvGrpSpPr>
          <p:grpSpPr>
            <a:xfrm>
              <a:off x="3281309" y="4634652"/>
              <a:ext cx="652417" cy="674064"/>
              <a:chOff x="1943154" y="2871362"/>
              <a:chExt cx="1229935" cy="13259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331F16-70F4-C0DC-3F50-6049BC37C48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" name="Picture 3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56344C95-44ED-494C-267E-0A0E56E5C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56550CE-32AF-A1BA-B4C8-2FA3B96E20CC}"/>
                </a:ext>
              </a:extLst>
            </p:cNvPr>
            <p:cNvGrpSpPr/>
            <p:nvPr/>
          </p:nvGrpSpPr>
          <p:grpSpPr>
            <a:xfrm>
              <a:off x="5510299" y="4634652"/>
              <a:ext cx="650585" cy="670205"/>
              <a:chOff x="6503915" y="831583"/>
              <a:chExt cx="1229935" cy="132599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9D97BF-DB09-09F7-E1D4-240D43F33F79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7" name="Picture 6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C69A210E-93B6-1A94-789E-9382D1BE5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1D77AD-6C92-3AAE-82C7-1194E96FC74D}"/>
                </a:ext>
              </a:extLst>
            </p:cNvPr>
            <p:cNvSpPr/>
            <p:nvPr/>
          </p:nvSpPr>
          <p:spPr bwMode="auto">
            <a:xfrm>
              <a:off x="4742441" y="4634660"/>
              <a:ext cx="650585" cy="670205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pic>
          <p:nvPicPr>
            <p:cNvPr id="12" name="Picture 11" descr="A white square with a graph&#10;&#10;Description automatically generated">
              <a:extLst>
                <a:ext uri="{FF2B5EF4-FFF2-40B4-BE49-F238E27FC236}">
                  <a16:creationId xmlns:a16="http://schemas.microsoft.com/office/drawing/2014/main" id="{6D2B5463-AC55-0CCB-8515-15811320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781" y="4671340"/>
              <a:ext cx="503904" cy="479569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64AA42C-0C91-A3E9-C95E-0C258231F832}"/>
              </a:ext>
            </a:extLst>
          </p:cNvPr>
          <p:cNvGrpSpPr/>
          <p:nvPr/>
        </p:nvGrpSpPr>
        <p:grpSpPr>
          <a:xfrm>
            <a:off x="903361" y="5925792"/>
            <a:ext cx="6106166" cy="826278"/>
            <a:chOff x="880643" y="5980890"/>
            <a:chExt cx="6106166" cy="826278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F41E66-4DD1-89D2-73F0-0420B035DEB1}"/>
                </a:ext>
              </a:extLst>
            </p:cNvPr>
            <p:cNvSpPr/>
            <p:nvPr/>
          </p:nvSpPr>
          <p:spPr bwMode="auto">
            <a:xfrm>
              <a:off x="880643" y="5980890"/>
              <a:ext cx="6106166" cy="8262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119F2B2-216F-2731-286E-6F24755193FB}"/>
                </a:ext>
              </a:extLst>
            </p:cNvPr>
            <p:cNvGrpSpPr/>
            <p:nvPr/>
          </p:nvGrpSpPr>
          <p:grpSpPr>
            <a:xfrm>
              <a:off x="3984133" y="6081725"/>
              <a:ext cx="649091" cy="631660"/>
              <a:chOff x="6295914" y="1428878"/>
              <a:chExt cx="1693119" cy="182535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FDFAE22-0B32-880D-62A8-B728B0FAB788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66" name="Picture 6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8DB9046B-B10C-00DB-5D7E-33109E66B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E8B2A39-CB10-916B-1C27-2EB690852E5A}"/>
                </a:ext>
              </a:extLst>
            </p:cNvPr>
            <p:cNvGrpSpPr/>
            <p:nvPr/>
          </p:nvGrpSpPr>
          <p:grpSpPr>
            <a:xfrm>
              <a:off x="4721555" y="6081725"/>
              <a:ext cx="650995" cy="631660"/>
              <a:chOff x="6503915" y="831583"/>
              <a:chExt cx="1229935" cy="1325994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B2BE3EC-1590-218C-33D0-53F9C4DF7366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69" name="Picture 6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DD5328F6-463C-AF8C-C687-383816344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F58356A-BB76-BED8-D5C0-38140D651539}"/>
                </a:ext>
              </a:extLst>
            </p:cNvPr>
            <p:cNvGrpSpPr/>
            <p:nvPr/>
          </p:nvGrpSpPr>
          <p:grpSpPr>
            <a:xfrm>
              <a:off x="1764393" y="6081725"/>
              <a:ext cx="652829" cy="635297"/>
              <a:chOff x="1943154" y="2871362"/>
              <a:chExt cx="1229935" cy="13259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DA1629B-F666-ADD1-8E18-6A606C7CCEA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2" name="Picture 7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2D029675-A5D4-31E4-86BE-C0E2C8EE2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EBD4C86-5F60-13D5-7F26-41031044E8B0}"/>
                </a:ext>
              </a:extLst>
            </p:cNvPr>
            <p:cNvGrpSpPr/>
            <p:nvPr/>
          </p:nvGrpSpPr>
          <p:grpSpPr>
            <a:xfrm>
              <a:off x="1026971" y="6081725"/>
              <a:ext cx="649091" cy="631660"/>
              <a:chOff x="540799" y="2865453"/>
              <a:chExt cx="1229935" cy="132599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9413C66-EB1F-E1BE-5610-12A7745532D5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75" name="Picture 7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19D071D9-C276-B823-66D2-E7703468F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4DCED5-B9D8-4024-0C66-DB1285787D68}"/>
                </a:ext>
              </a:extLst>
            </p:cNvPr>
            <p:cNvGrpSpPr/>
            <p:nvPr/>
          </p:nvGrpSpPr>
          <p:grpSpPr>
            <a:xfrm>
              <a:off x="3246712" y="6081725"/>
              <a:ext cx="649091" cy="631660"/>
              <a:chOff x="2492565" y="6112589"/>
              <a:chExt cx="621653" cy="670205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CC52BE0-09D6-F02B-1BC3-2E03ABB86DAB}"/>
                  </a:ext>
                </a:extLst>
              </p:cNvPr>
              <p:cNvSpPr/>
              <p:nvPr/>
            </p:nvSpPr>
            <p:spPr bwMode="auto">
              <a:xfrm>
                <a:off x="2492565" y="6112589"/>
                <a:ext cx="621653" cy="670205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Data Pipeline</a:t>
                </a:r>
              </a:p>
            </p:txBody>
          </p:sp>
          <p:pic>
            <p:nvPicPr>
              <p:cNvPr id="15" name="Picture 14" descr="A green and white button&#10;&#10;AI-generated content may be incorrect.">
                <a:extLst>
                  <a:ext uri="{FF2B5EF4-FFF2-40B4-BE49-F238E27FC236}">
                    <a16:creationId xmlns:a16="http://schemas.microsoft.com/office/drawing/2014/main" id="{6026A9B3-708A-B384-18F8-34518A68EE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7016" y="6151251"/>
                <a:ext cx="492751" cy="492751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66C6959-0BD9-5A05-4C41-7B7CA6CDB9DC}"/>
                </a:ext>
              </a:extLst>
            </p:cNvPr>
            <p:cNvGrpSpPr/>
            <p:nvPr/>
          </p:nvGrpSpPr>
          <p:grpSpPr>
            <a:xfrm>
              <a:off x="2505552" y="6081725"/>
              <a:ext cx="652829" cy="635297"/>
              <a:chOff x="1943154" y="2871362"/>
              <a:chExt cx="1229935" cy="132599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D6D9D0D-6589-CA0E-E25C-1E45F50B3F1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6" name="Picture 25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69857D7D-059C-A065-10AC-210CAD29D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B96B2E-3144-6729-FA0A-408F4A5949EC}"/>
                </a:ext>
              </a:extLst>
            </p:cNvPr>
            <p:cNvGrpSpPr/>
            <p:nvPr/>
          </p:nvGrpSpPr>
          <p:grpSpPr>
            <a:xfrm>
              <a:off x="5460881" y="6081725"/>
              <a:ext cx="650995" cy="631660"/>
              <a:chOff x="6503915" y="831583"/>
              <a:chExt cx="1229935" cy="132599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DA852EF-64FF-448A-A8E4-65529E7EF0BE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0" name="Picture 29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CD77E3C7-AEFD-D894-D3B2-A257B6438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3DF620-624A-9EED-7E72-2C633150408A}"/>
                </a:ext>
              </a:extLst>
            </p:cNvPr>
            <p:cNvGrpSpPr/>
            <p:nvPr/>
          </p:nvGrpSpPr>
          <p:grpSpPr>
            <a:xfrm>
              <a:off x="6200203" y="6081725"/>
              <a:ext cx="650995" cy="631660"/>
              <a:chOff x="6503915" y="831583"/>
              <a:chExt cx="1229935" cy="132599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D0692F-43FD-6ED5-B722-B9668E48D401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3" name="Picture 32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5D51F734-133E-2788-EE74-676992831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294657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0F00-219F-381A-AC1A-CAC5077D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DEC8A-0B52-79EE-76B6-EE67BB79E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Creating semantic model on lakehouse tables uses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DirectLake mode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Semantic model created by passing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Semantic model allow you to define relationships, measures, hierarchies, etc.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CAVEAT</a:t>
            </a:r>
            <a:r>
              <a:rPr lang="en-US" dirty="0"/>
              <a:t>: DirectLake semantic models do not support many import-mode features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D744-B7E5-93D2-53DC-724198293E46}"/>
              </a:ext>
            </a:extLst>
          </p:cNvPr>
          <p:cNvSpPr/>
          <p:nvPr/>
        </p:nvSpPr>
        <p:spPr>
          <a:xfrm>
            <a:off x="1307005" y="3209487"/>
            <a:ext cx="8537904" cy="359453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2D9B7-CFE6-5C45-F1C9-41686D7CD5EB}"/>
              </a:ext>
            </a:extLst>
          </p:cNvPr>
          <p:cNvSpPr/>
          <p:nvPr/>
        </p:nvSpPr>
        <p:spPr bwMode="auto">
          <a:xfrm>
            <a:off x="4318576" y="3364294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7D249-3E0D-60FB-8741-4C79B14349CB}"/>
              </a:ext>
            </a:extLst>
          </p:cNvPr>
          <p:cNvSpPr/>
          <p:nvPr/>
        </p:nvSpPr>
        <p:spPr bwMode="auto">
          <a:xfrm>
            <a:off x="1461542" y="3364294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DA3DB-B065-BDD7-9E77-4247800F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587661" y="3750830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0675-041C-95D6-25F9-71F64EC8D5B9}"/>
              </a:ext>
            </a:extLst>
          </p:cNvPr>
          <p:cNvSpPr/>
          <p:nvPr/>
        </p:nvSpPr>
        <p:spPr bwMode="auto">
          <a:xfrm rot="5400000">
            <a:off x="2344011" y="4577902"/>
            <a:ext cx="3078343" cy="65113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13822-E06D-18B5-7D00-EB45607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43" y="3735953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0D280-A45F-2A35-45D2-A9D6864F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3587" y="3387949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9E8570A-3807-C9FB-4146-06088B27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7594" y="3414989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2038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22128-C00D-0EFC-4958-BE23E82E9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81A1CD00-3ABF-945D-19D9-69681070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Solution Post Deployment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EE7F11-6F87-D39F-8DAA-748D6A7503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7727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CCEF1E-1AF5-FE12-A7B7-CA596979C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74" y="2154102"/>
            <a:ext cx="10430974" cy="24550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415861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0587F-6B08-1029-928B-7C0815EA9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35A82-A7BC-AE96-0C64-B85B2249BC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EEDD01-7749-20E5-08CF-59A901C12CEB}"/>
              </a:ext>
            </a:extLst>
          </p:cNvPr>
          <p:cNvSpPr/>
          <p:nvPr/>
        </p:nvSpPr>
        <p:spPr>
          <a:xfrm>
            <a:off x="864853" y="2271256"/>
            <a:ext cx="1298573" cy="303488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Custom Application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C1C51-71CE-B8D9-3926-7AB279C48BE3}"/>
              </a:ext>
            </a:extLst>
          </p:cNvPr>
          <p:cNvSpPr/>
          <p:nvPr/>
        </p:nvSpPr>
        <p:spPr>
          <a:xfrm>
            <a:off x="4224461" y="2271256"/>
            <a:ext cx="2234439" cy="3034886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Fabric Environment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02D168-E686-932B-D8FC-58BE44C2BA39}"/>
              </a:ext>
            </a:extLst>
          </p:cNvPr>
          <p:cNvSpPr/>
          <p:nvPr/>
        </p:nvSpPr>
        <p:spPr>
          <a:xfrm>
            <a:off x="4513660" y="2682427"/>
            <a:ext cx="1626586" cy="24289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Workspace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57071D2-833E-56C3-A873-B4CC829574F9}"/>
              </a:ext>
            </a:extLst>
          </p:cNvPr>
          <p:cNvSpPr/>
          <p:nvPr/>
        </p:nvSpPr>
        <p:spPr bwMode="auto">
          <a:xfrm>
            <a:off x="2163426" y="3309946"/>
            <a:ext cx="2136688" cy="732356"/>
          </a:xfrm>
          <a:prstGeom prst="rightArrow">
            <a:avLst>
              <a:gd name="adj1" fmla="val 64902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Inbound Security</a:t>
            </a:r>
            <a:endParaRPr lang="en-US" sz="1600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Calls to Fabric REST API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1F7E9AC-6DDD-39FF-7BF5-48AC5ECA4260}"/>
              </a:ext>
            </a:extLst>
          </p:cNvPr>
          <p:cNvSpPr/>
          <p:nvPr/>
        </p:nvSpPr>
        <p:spPr bwMode="auto">
          <a:xfrm>
            <a:off x="5730189" y="2947409"/>
            <a:ext cx="3048000" cy="607821"/>
          </a:xfrm>
          <a:prstGeom prst="rightArrow">
            <a:avLst>
              <a:gd name="adj1" fmla="val 64902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Outbound Security</a:t>
            </a:r>
            <a:endParaRPr lang="en-US" sz="1400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Connection to external Datasource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29F28884-AD89-1A3F-5D07-207447159C80}"/>
              </a:ext>
            </a:extLst>
          </p:cNvPr>
          <p:cNvSpPr/>
          <p:nvPr/>
        </p:nvSpPr>
        <p:spPr bwMode="auto">
          <a:xfrm>
            <a:off x="8778189" y="3820212"/>
            <a:ext cx="1394285" cy="867357"/>
          </a:xfrm>
          <a:prstGeom prst="flowChartMagneticDisk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Azure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SQL Database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2B61BDF-ED97-9778-824A-02CFE9B246CC}"/>
              </a:ext>
            </a:extLst>
          </p:cNvPr>
          <p:cNvSpPr/>
          <p:nvPr/>
        </p:nvSpPr>
        <p:spPr bwMode="auto">
          <a:xfrm>
            <a:off x="5730189" y="3935229"/>
            <a:ext cx="3048000" cy="607821"/>
          </a:xfrm>
          <a:prstGeom prst="rightArrow">
            <a:avLst>
              <a:gd name="adj1" fmla="val 64902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Outbound Security</a:t>
            </a:r>
            <a:endParaRPr lang="en-US" sz="2000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Connection to external Datasource</a:t>
            </a:r>
          </a:p>
        </p:txBody>
      </p:sp>
      <p:sp>
        <p:nvSpPr>
          <p:cNvPr id="11" name="Rectangle: Top Corners One Rounded and One Snipped 10">
            <a:extLst>
              <a:ext uri="{FF2B5EF4-FFF2-40B4-BE49-F238E27FC236}">
                <a16:creationId xmlns:a16="http://schemas.microsoft.com/office/drawing/2014/main" id="{25F7C91C-44F9-7290-6CEF-7EDB6B21B44E}"/>
              </a:ext>
            </a:extLst>
          </p:cNvPr>
          <p:cNvSpPr/>
          <p:nvPr/>
        </p:nvSpPr>
        <p:spPr bwMode="auto">
          <a:xfrm>
            <a:off x="8778189" y="2896607"/>
            <a:ext cx="1394284" cy="703776"/>
          </a:xfrm>
          <a:prstGeom prst="snip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ADLS Gen2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Storage Container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AACE41-A9DC-5517-E11E-FF4200F56184}"/>
              </a:ext>
            </a:extLst>
          </p:cNvPr>
          <p:cNvGrpSpPr/>
          <p:nvPr/>
        </p:nvGrpSpPr>
        <p:grpSpPr>
          <a:xfrm>
            <a:off x="4912079" y="3869342"/>
            <a:ext cx="818110" cy="771165"/>
            <a:chOff x="6961787" y="3043417"/>
            <a:chExt cx="818110" cy="77116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6F1F7B-3600-9767-EB8A-6A460E4053AC}"/>
                </a:ext>
              </a:extLst>
            </p:cNvPr>
            <p:cNvSpPr/>
            <p:nvPr/>
          </p:nvSpPr>
          <p:spPr bwMode="auto">
            <a:xfrm>
              <a:off x="6961787" y="3043417"/>
              <a:ext cx="818110" cy="771165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 Model</a:t>
              </a:r>
            </a:p>
          </p:txBody>
        </p:sp>
        <p:pic>
          <p:nvPicPr>
            <p:cNvPr id="14" name="Picture 13" descr="A white square with purple dots&#10;&#10;Description automatically generated">
              <a:extLst>
                <a:ext uri="{FF2B5EF4-FFF2-40B4-BE49-F238E27FC236}">
                  <a16:creationId xmlns:a16="http://schemas.microsoft.com/office/drawing/2014/main" id="{7F923560-7161-E52A-3BF8-D581FEA18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2679" y="3085585"/>
              <a:ext cx="585421" cy="58073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EA8472-C269-5B4A-067B-4DA442CD9605}"/>
              </a:ext>
            </a:extLst>
          </p:cNvPr>
          <p:cNvGrpSpPr/>
          <p:nvPr/>
        </p:nvGrpSpPr>
        <p:grpSpPr>
          <a:xfrm>
            <a:off x="4912079" y="2860667"/>
            <a:ext cx="818110" cy="771166"/>
            <a:chOff x="6564061" y="3745966"/>
            <a:chExt cx="818110" cy="77116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BCF1F7-34B3-B718-A929-EB8D2F5C7BCE}"/>
                </a:ext>
              </a:extLst>
            </p:cNvPr>
            <p:cNvSpPr/>
            <p:nvPr/>
          </p:nvSpPr>
          <p:spPr bwMode="auto">
            <a:xfrm>
              <a:off x="6564061" y="3745966"/>
              <a:ext cx="818110" cy="771166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OneLake Shortcut</a:t>
              </a:r>
            </a:p>
          </p:txBody>
        </p:sp>
        <p:pic>
          <p:nvPicPr>
            <p:cNvPr id="17" name="Picture 16" descr="A white square with orange lines on it&#10;&#10;Description automatically generated">
              <a:extLst>
                <a:ext uri="{FF2B5EF4-FFF2-40B4-BE49-F238E27FC236}">
                  <a16:creationId xmlns:a16="http://schemas.microsoft.com/office/drawing/2014/main" id="{C6470945-ADD9-1A62-CB72-8206FAFEE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201" y="3781906"/>
              <a:ext cx="621830" cy="611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651754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696F1-E814-C221-D1B2-3898CEA4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Naing Convention for Managing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7CC7B-04CD-9AFC-D797-03C5D127AF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93757"/>
          </a:xfrm>
        </p:spPr>
        <p:txBody>
          <a:bodyPr/>
          <a:lstStyle/>
          <a:p>
            <a:r>
              <a:rPr lang="en-US" dirty="0" err="1"/>
              <a:t>ssddd</a:t>
            </a:r>
            <a:endParaRPr lang="en-US" dirty="0"/>
          </a:p>
          <a:p>
            <a:pPr lvl="1"/>
            <a:r>
              <a:rPr lang="en-US" dirty="0" err="1"/>
              <a:t>sswsww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zzz</a:t>
            </a:r>
          </a:p>
          <a:p>
            <a:pPr lvl="1"/>
            <a:r>
              <a:rPr lang="en-US" b="1" dirty="0"/>
              <a:t>Workspace[</a:t>
            </a:r>
            <a:r>
              <a:rPr lang="en-US" dirty="0" err="1"/>
              <a:t>WORKSPACE_ID</a:t>
            </a:r>
            <a:r>
              <a:rPr lang="en-US" b="1" dirty="0"/>
              <a:t>]-Lakehouse[sales]</a:t>
            </a:r>
          </a:p>
          <a:p>
            <a:pPr lvl="1"/>
            <a:r>
              <a:rPr lang="en-US" b="1" dirty="0"/>
              <a:t>Workspace[</a:t>
            </a:r>
            <a:r>
              <a:rPr lang="en-US" dirty="0" err="1"/>
              <a:t>WORKSPACE_ID</a:t>
            </a:r>
            <a:r>
              <a:rPr lang="en-US" b="1" dirty="0"/>
              <a:t>]-ADLS</a:t>
            </a:r>
          </a:p>
          <a:p>
            <a:pPr lvl="1"/>
            <a:r>
              <a:rPr lang="en-US" b="1" dirty="0"/>
              <a:t>Workspace[</a:t>
            </a:r>
            <a:r>
              <a:rPr lang="en-US" dirty="0" err="1"/>
              <a:t>WORKSPACE_ID</a:t>
            </a:r>
            <a:r>
              <a:rPr lang="en-US" b="1" dirty="0"/>
              <a:t>]-Web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22F52-39B5-7B08-CD4D-AA554ECD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119"/>
          <a:stretch/>
        </p:blipFill>
        <p:spPr>
          <a:xfrm>
            <a:off x="1091378" y="2227271"/>
            <a:ext cx="6829584" cy="25399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149826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F9A67-A5DC-7460-3B94-80D34BB6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Recreating Source Workspace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67D7C-5608-67B3-06DE-8F9D18AC49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 err="1"/>
              <a:t>ddd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8074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D17D-6617-6AAF-BFD1-B6A43E3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OneLake Shortcut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5DEC7-86B1-2B20-96C9-F6827F38F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62979"/>
          </a:xfrm>
        </p:spPr>
        <p:txBody>
          <a:bodyPr/>
          <a:lstStyle/>
          <a:p>
            <a:r>
              <a:rPr lang="en-US" dirty="0"/>
              <a:t>What is a OneLake shortcut?</a:t>
            </a:r>
          </a:p>
          <a:p>
            <a:pPr lvl="1"/>
            <a:r>
              <a:rPr lang="en-US" dirty="0"/>
              <a:t>A shortcut is an OneLake object that points to another internal or external storage location</a:t>
            </a:r>
          </a:p>
          <a:p>
            <a:pPr lvl="1"/>
            <a:r>
              <a:rPr lang="en-US" dirty="0"/>
              <a:t>Shortcuts can be created in lakehouses and Kusto Query Language (KQL) databases</a:t>
            </a:r>
          </a:p>
          <a:p>
            <a:pPr lvl="1"/>
            <a:r>
              <a:rPr lang="en-US" dirty="0"/>
              <a:t>OneLake supports shortcuts targeting external locations in ADLS, Amazon S3 and Dataverse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r>
              <a:rPr lang="en-US" dirty="0"/>
              <a:t>Shortcuts behave like symbolic links</a:t>
            </a:r>
          </a:p>
          <a:p>
            <a:pPr lvl="1"/>
            <a:r>
              <a:rPr lang="en-US" dirty="0"/>
              <a:t>Shortcuts are independent objects from the target source</a:t>
            </a:r>
          </a:p>
          <a:p>
            <a:pPr lvl="1"/>
            <a:r>
              <a:rPr lang="en-US" dirty="0"/>
              <a:t>If you delete a shortcut, the target remains unaffected</a:t>
            </a:r>
          </a:p>
          <a:p>
            <a:pPr lvl="1"/>
            <a:r>
              <a:rPr lang="en-US" dirty="0"/>
              <a:t>If you move, rename, or delete a target path, the shortcut can break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D68D6F-A544-E95A-804A-2B7E87DFCD6C}"/>
              </a:ext>
            </a:extLst>
          </p:cNvPr>
          <p:cNvGrpSpPr/>
          <p:nvPr/>
        </p:nvGrpSpPr>
        <p:grpSpPr>
          <a:xfrm>
            <a:off x="928231" y="2955765"/>
            <a:ext cx="4304900" cy="1749183"/>
            <a:chOff x="1026642" y="2815545"/>
            <a:chExt cx="4993055" cy="20287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097471-2B2E-760B-361B-7088C380E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5698" y="2815545"/>
              <a:ext cx="3613999" cy="20287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AF36D7F-139E-0CE5-6D78-42F2FFAC378C}"/>
                </a:ext>
              </a:extLst>
            </p:cNvPr>
            <p:cNvSpPr/>
            <p:nvPr/>
          </p:nvSpPr>
          <p:spPr bwMode="auto">
            <a:xfrm>
              <a:off x="1026642" y="3627875"/>
              <a:ext cx="1573581" cy="592426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has unique icons</a:t>
              </a: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2D13F8-C9E6-B18D-1FF1-4548406A5FAE}"/>
              </a:ext>
            </a:extLst>
          </p:cNvPr>
          <p:cNvGrpSpPr/>
          <p:nvPr/>
        </p:nvGrpSpPr>
        <p:grpSpPr>
          <a:xfrm>
            <a:off x="5389638" y="3133100"/>
            <a:ext cx="5466838" cy="1394512"/>
            <a:chOff x="5617663" y="3253436"/>
            <a:chExt cx="6498135" cy="16575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B3411F-E6D3-BF5F-2F64-99FCFCE01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1633" y="3253436"/>
              <a:ext cx="4944165" cy="16575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5173454-B673-77B9-C368-73006319FE32}"/>
                </a:ext>
              </a:extLst>
            </p:cNvPr>
            <p:cNvSpPr/>
            <p:nvPr/>
          </p:nvSpPr>
          <p:spPr bwMode="auto">
            <a:xfrm flipH="1">
              <a:off x="5617663" y="3950165"/>
              <a:ext cx="2046788" cy="673622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acts as pointer to storage location</a:t>
              </a:r>
              <a:endPara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925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248A8-569A-9FD5-D114-64F1A39B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240005A3-E959-FF76-2E39-68008002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 Solution Post 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0710D2-CDE5-2B29-E651-6C4F0CC2E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0E01E-BB62-922B-CD7E-81D2F96FAF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" t="1635" r="1"/>
          <a:stretch/>
        </p:blipFill>
        <p:spPr>
          <a:xfrm>
            <a:off x="783690" y="2185422"/>
            <a:ext cx="10996106" cy="2337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003024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71FF-E755-9903-D9AE-2B972176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D89AC64-A601-81B1-9781-B2D58E04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 Solution Post 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A578FC-0B0B-C0E4-7481-DCB76B6F63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54C7F-15D4-8794-06D7-BBAD1985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18" y="2103338"/>
            <a:ext cx="9350512" cy="4487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47039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86CD-EC4C-1032-8FA9-579822FE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Custom Power BI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ADA94-A098-8164-44ED-885ADD5657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5DA611-DB86-5468-2C3C-DCBEA4D5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74" y="1765799"/>
            <a:ext cx="6992326" cy="1114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05F9A3-2556-715C-2BAB-A0F75FC003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8" t="3198"/>
          <a:stretch/>
        </p:blipFill>
        <p:spPr>
          <a:xfrm>
            <a:off x="852055" y="3049409"/>
            <a:ext cx="2923824" cy="5458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0FD63B-B88C-25F9-EAD2-9B137FF66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948" y="3049408"/>
            <a:ext cx="2924583" cy="2724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69871A-6DD2-50CF-86C4-E78D883F3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55" y="3774818"/>
            <a:ext cx="3077004" cy="18481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3BBB6F0-3641-63D0-4C03-645F319A7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0066" y="3036527"/>
            <a:ext cx="2248214" cy="1476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378844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9077-8933-AC08-018C-7F7E355AF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Where's the Data Path in an Imported Semantic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153DC-4B44-3A04-386E-475057DF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868"/>
          <a:stretch/>
        </p:blipFill>
        <p:spPr>
          <a:xfrm>
            <a:off x="552906" y="1237465"/>
            <a:ext cx="7894904" cy="2981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4F4DC1CC-229F-8A9E-07AC-046C4CB6F099}"/>
              </a:ext>
            </a:extLst>
          </p:cNvPr>
          <p:cNvSpPr/>
          <p:nvPr/>
        </p:nvSpPr>
        <p:spPr bwMode="auto">
          <a:xfrm>
            <a:off x="8603672" y="1298864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6861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DB372-20C4-F3FB-1CBF-BD0E03C6D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D32026EA-527C-F2A8-3314-DBBFB032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Power BI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2E516-1583-2904-4797-916BB878B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081" y="1073202"/>
            <a:ext cx="4806033" cy="1824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FC4E8B-9190-7A37-814A-28D7862B7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41" y="1270153"/>
            <a:ext cx="5896798" cy="36676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4841623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88258-A315-6E55-8382-D7B634CF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Custom Notebook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8CDAC-AEF0-63E2-20FB-F770D32C0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20" y="1308159"/>
            <a:ext cx="7182852" cy="1219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CA04AF-176F-8137-559D-9DC56BEAA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20" y="2735156"/>
            <a:ext cx="3134162" cy="762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82B385-6785-3591-39EB-FEAB0161F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20" y="3704889"/>
            <a:ext cx="2457793" cy="5239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131150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5F3CD-EFB9-C099-EBF7-2138C9E75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CA9C37-8AEB-7B95-D146-7D147763B6CD}"/>
              </a:ext>
            </a:extLst>
          </p:cNvPr>
          <p:cNvSpPr/>
          <p:nvPr/>
        </p:nvSpPr>
        <p:spPr>
          <a:xfrm>
            <a:off x="1878278" y="1393380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CF320052-AD6C-7EAA-2046-82AA2C88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F7F172-C41C-7F4C-2C6A-5F14D16FAA1E}"/>
              </a:ext>
            </a:extLst>
          </p:cNvPr>
          <p:cNvGrpSpPr/>
          <p:nvPr/>
        </p:nvGrpSpPr>
        <p:grpSpPr>
          <a:xfrm>
            <a:off x="3387948" y="1577684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96E2EB-7954-C2D1-1AC6-1D8DC2A2083C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6651607-636D-60B1-54A0-8D834EE54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4466E2-7DB6-2848-4480-096F52CBAFA0}"/>
              </a:ext>
            </a:extLst>
          </p:cNvPr>
          <p:cNvCxnSpPr>
            <a:cxnSpLocks/>
          </p:cNvCxnSpPr>
          <p:nvPr/>
        </p:nvCxnSpPr>
        <p:spPr>
          <a:xfrm>
            <a:off x="1272552" y="3061852"/>
            <a:ext cx="543534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8A9CAAD-92B1-7678-968E-77012DAB9A5D}"/>
              </a:ext>
            </a:extLst>
          </p:cNvPr>
          <p:cNvSpPr/>
          <p:nvPr/>
        </p:nvSpPr>
        <p:spPr>
          <a:xfrm>
            <a:off x="100770" y="1393380"/>
            <a:ext cx="1171782" cy="3522525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1F93A5C-B966-AF99-16CA-92B5F0B39860}"/>
              </a:ext>
            </a:extLst>
          </p:cNvPr>
          <p:cNvGrpSpPr/>
          <p:nvPr/>
        </p:nvGrpSpPr>
        <p:grpSpPr>
          <a:xfrm>
            <a:off x="2177145" y="2490153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6B98EC-9025-14C6-D229-5961AB7B1206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959276F-CD27-D819-9B54-EA3CE5F3F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EE04CD-5EEF-1739-DF71-804184A42A5E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B02BF53-84F6-DDDF-A413-1938CE7C10C3}"/>
              </a:ext>
            </a:extLst>
          </p:cNvPr>
          <p:cNvGrpSpPr/>
          <p:nvPr/>
        </p:nvGrpSpPr>
        <p:grpSpPr>
          <a:xfrm>
            <a:off x="2931429" y="1987513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0101F4A-7C26-4524-1D90-FBDB994AEA3F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5ABF521-19CD-A10F-830F-003F5D267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57E2006-0AF2-A7F1-7845-AC449886D289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93906AF5-4B1D-C3E0-0C0E-2D97C54A91A3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ED5C0820-3E7E-F647-0018-0B87898AB5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AB85646-6D83-768E-DEF6-81A945791460}"/>
              </a:ext>
            </a:extLst>
          </p:cNvPr>
          <p:cNvGrpSpPr/>
          <p:nvPr/>
        </p:nvGrpSpPr>
        <p:grpSpPr>
          <a:xfrm>
            <a:off x="2182212" y="1615877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D663BBB-1CBD-1417-5760-BF1545AA5358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B780F21-2CFF-C53A-AF4C-4B5697D3C2D0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99173BE4-017A-7AFD-F14B-2AF64746E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7FFEEDF-9D10-77BF-A20B-3980AF052665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FE28D38-7E5E-1EDD-EFA9-217AF5A98D44}"/>
              </a:ext>
            </a:extLst>
          </p:cNvPr>
          <p:cNvGrpSpPr/>
          <p:nvPr/>
        </p:nvGrpSpPr>
        <p:grpSpPr>
          <a:xfrm>
            <a:off x="5443038" y="1983458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F947D4B-9123-DFA1-6DD0-AC5114C9BB28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468789D-B44B-965D-708D-5A6C52F9AC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00ECE7-BE1C-9831-E589-ADAE95A40D36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B2FD2028-5B8E-515F-3F5A-C927184F8387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E732F5A7-5A00-3F6E-5CF7-209C3BA385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1AB0CB7-8B23-7F13-8430-A1142F82C1E7}"/>
              </a:ext>
            </a:extLst>
          </p:cNvPr>
          <p:cNvGrpSpPr/>
          <p:nvPr/>
        </p:nvGrpSpPr>
        <p:grpSpPr>
          <a:xfrm>
            <a:off x="8348050" y="1983458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1C3AFED-BD62-FBA8-42CB-FB03F13BB776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E2E7006-3B5E-2C3B-F402-E1D2FAE24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76AFFFD-7C85-0E8D-E1DD-93DDC2831DAD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BC34F8BB-E5DF-654C-CCC3-BEB1A579C2E3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1B7605E5-8CDE-EAC6-2978-BF8348C23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786242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B4D78-4A3E-3931-C233-CCB4BCCB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52C03-A8B3-F286-825B-949D85A82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94" y="1235592"/>
            <a:ext cx="7201905" cy="5001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80CF301D-9BBF-7F3C-48EA-7F55F7DA73C5}"/>
              </a:ext>
            </a:extLst>
          </p:cNvPr>
          <p:cNvSpPr/>
          <p:nvPr/>
        </p:nvSpPr>
        <p:spPr bwMode="auto">
          <a:xfrm>
            <a:off x="8084127" y="4447310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1348103-753C-F716-2B7D-17C07C115694}"/>
              </a:ext>
            </a:extLst>
          </p:cNvPr>
          <p:cNvSpPr/>
          <p:nvPr/>
        </p:nvSpPr>
        <p:spPr bwMode="auto">
          <a:xfrm>
            <a:off x="8007927" y="2448792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71754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49117-9C40-92A3-2BFE-330C398B1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A326086-8091-0115-0A47-C0E0A772EE88}"/>
              </a:ext>
            </a:extLst>
          </p:cNvPr>
          <p:cNvSpPr/>
          <p:nvPr/>
        </p:nvSpPr>
        <p:spPr>
          <a:xfrm>
            <a:off x="1828800" y="3110753"/>
            <a:ext cx="7055223" cy="3693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ISV AAD Tenant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6FFA95-C6D2-29FB-A8C2-0212DCA8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Data to Consumers through the SQL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02675-9747-E1B7-702C-10A4B8B92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3195"/>
          </a:xfrm>
        </p:spPr>
        <p:txBody>
          <a:bodyPr/>
          <a:lstStyle/>
          <a:p>
            <a:r>
              <a:rPr lang="en-US" dirty="0"/>
              <a:t>Table data in lakehouse tables accessible through SQL endpoint</a:t>
            </a:r>
          </a:p>
          <a:p>
            <a:pPr lvl="1"/>
            <a:r>
              <a:rPr lang="en-US" dirty="0"/>
              <a:t>SQL endpoint automatically created for lakehouse</a:t>
            </a:r>
          </a:p>
          <a:p>
            <a:pPr lvl="1"/>
            <a:r>
              <a:rPr lang="en-US" dirty="0"/>
              <a:t>SQL endpoint provides read-only access for executing SQL queries</a:t>
            </a:r>
          </a:p>
          <a:p>
            <a:pPr lvl="1"/>
            <a:r>
              <a:rPr lang="en-US" dirty="0"/>
              <a:t>SQL endpoint provides data access to wide range of SQL-based applications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50BC83-28A1-0488-7952-B55F3BDB6C1F}"/>
              </a:ext>
            </a:extLst>
          </p:cNvPr>
          <p:cNvSpPr/>
          <p:nvPr/>
        </p:nvSpPr>
        <p:spPr>
          <a:xfrm>
            <a:off x="2127013" y="3355527"/>
            <a:ext cx="3399639" cy="303303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E884A4-866F-BEF9-D26C-C8F8466BF59D}"/>
              </a:ext>
            </a:extLst>
          </p:cNvPr>
          <p:cNvGrpSpPr/>
          <p:nvPr/>
        </p:nvGrpSpPr>
        <p:grpSpPr>
          <a:xfrm>
            <a:off x="2439598" y="3636981"/>
            <a:ext cx="2045558" cy="2270566"/>
            <a:chOff x="3458128" y="3420938"/>
            <a:chExt cx="5216716" cy="22169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37989C-1F55-B3A3-F099-F4DC15D32123}"/>
                </a:ext>
              </a:extLst>
            </p:cNvPr>
            <p:cNvSpPr/>
            <p:nvPr/>
          </p:nvSpPr>
          <p:spPr bwMode="auto">
            <a:xfrm>
              <a:off x="3458128" y="3420938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1560476-B2CC-8683-6C8C-B0D06C11C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2293" y="3465839"/>
              <a:ext cx="353482" cy="230903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DB563E22-64E6-44BB-E322-AF2C7CD55B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11"/>
          <a:stretch/>
        </p:blipFill>
        <p:spPr>
          <a:xfrm>
            <a:off x="2558906" y="4027219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113EA86-E425-5641-1A34-BE5BD709BC39}"/>
              </a:ext>
            </a:extLst>
          </p:cNvPr>
          <p:cNvSpPr/>
          <p:nvPr/>
        </p:nvSpPr>
        <p:spPr bwMode="auto">
          <a:xfrm rot="5400000">
            <a:off x="3811150" y="4499482"/>
            <a:ext cx="2262888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C58A4-EB90-8D6B-0555-116CDDB7B49C}"/>
              </a:ext>
            </a:extLst>
          </p:cNvPr>
          <p:cNvGrpSpPr/>
          <p:nvPr/>
        </p:nvGrpSpPr>
        <p:grpSpPr>
          <a:xfrm>
            <a:off x="5361400" y="3380045"/>
            <a:ext cx="2448212" cy="722051"/>
            <a:chOff x="4454100" y="3498614"/>
            <a:chExt cx="2448212" cy="722051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85DC71C-C4CB-9436-0BD4-016794CEA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100" y="3859640"/>
              <a:ext cx="1033035" cy="2459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704957C-225B-7F39-C96E-7632D1CEFFB5}"/>
                </a:ext>
              </a:extLst>
            </p:cNvPr>
            <p:cNvSpPr/>
            <p:nvPr/>
          </p:nvSpPr>
          <p:spPr>
            <a:xfrm>
              <a:off x="5466115" y="3498614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Reporting Tools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DC9ECB-E333-6A71-E868-599EA1A35176}"/>
              </a:ext>
            </a:extLst>
          </p:cNvPr>
          <p:cNvGrpSpPr/>
          <p:nvPr/>
        </p:nvGrpSpPr>
        <p:grpSpPr>
          <a:xfrm>
            <a:off x="5339685" y="4436854"/>
            <a:ext cx="2469927" cy="722051"/>
            <a:chOff x="4432385" y="4351612"/>
            <a:chExt cx="2469927" cy="72205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627BAE0-7BC3-D43B-6D21-F8089D4525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385" y="4712637"/>
              <a:ext cx="1033730" cy="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89C7B06-7702-1360-8E8D-BBFF904D079D}"/>
                </a:ext>
              </a:extLst>
            </p:cNvPr>
            <p:cNvSpPr/>
            <p:nvPr/>
          </p:nvSpPr>
          <p:spPr>
            <a:xfrm>
              <a:off x="5466115" y="4351612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Export Utilities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09D60A-EA10-794F-DA01-9F18ED3B808D}"/>
              </a:ext>
            </a:extLst>
          </p:cNvPr>
          <p:cNvGrpSpPr/>
          <p:nvPr/>
        </p:nvGrpSpPr>
        <p:grpSpPr>
          <a:xfrm>
            <a:off x="5305442" y="5493662"/>
            <a:ext cx="2504170" cy="722051"/>
            <a:chOff x="4403585" y="5207007"/>
            <a:chExt cx="2504170" cy="72205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180806B-BBD3-8478-3597-3A6002C360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3585" y="5294338"/>
              <a:ext cx="1067973" cy="27369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2F35D4F-AA4E-FEA6-0D18-F6DF567AF363}"/>
                </a:ext>
              </a:extLst>
            </p:cNvPr>
            <p:cNvSpPr/>
            <p:nvPr/>
          </p:nvSpPr>
          <p:spPr>
            <a:xfrm>
              <a:off x="5471558" y="5207007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Custom SQL-based Applications</a:t>
              </a:r>
              <a:endParaRPr lang="en-US" sz="1000" b="1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5528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3C5B9-CD2A-B568-FC15-190E5B73E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6B2A6-9A92-6BC4-6F12-2A65556D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Lakehouse Properties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47FE2-55F8-D747-1F5B-ADFD5EA86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781070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rgbClr val="6C0000"/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</a:t>
            </a:r>
            <a:r>
              <a:rPr lang="en-US" sz="1800" b="1" dirty="0">
                <a:solidFill>
                  <a:srgbClr val="6C0000"/>
                </a:solidFill>
              </a:rPr>
              <a:t>/workspaces/</a:t>
            </a:r>
            <a:r>
              <a:rPr lang="en-US" sz="1400" dirty="0"/>
              <a:t>{WORKSPACE_ID}</a:t>
            </a:r>
            <a:r>
              <a:rPr lang="en-US" sz="1800" b="1" dirty="0">
                <a:solidFill>
                  <a:srgbClr val="6C0000"/>
                </a:solidFill>
              </a:rPr>
              <a:t>/lakehouses/</a:t>
            </a:r>
            <a:r>
              <a:rPr lang="en-US" sz="1400" dirty="0"/>
              <a:t>{</a:t>
            </a:r>
            <a:r>
              <a:rPr lang="en-US" sz="1400" dirty="0" err="1"/>
              <a:t>LAKEHOUSE_ID</a:t>
            </a:r>
            <a:r>
              <a:rPr lang="en-US" sz="1400" dirty="0"/>
              <a:t>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rgbClr val="6C0000"/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Response also contains OneLake path properties used to access lakehouse storage</a:t>
            </a:r>
          </a:p>
          <a:p>
            <a:pPr lvl="1"/>
            <a:r>
              <a:rPr lang="en-US" sz="1600" b="1" dirty="0" err="1">
                <a:solidFill>
                  <a:srgbClr val="6C0000"/>
                </a:solidFill>
              </a:rPr>
              <a:t>oneLakeFilesPath</a:t>
            </a:r>
            <a:r>
              <a:rPr lang="en-US" dirty="0"/>
              <a:t> property contains path to unmanaged </a:t>
            </a:r>
            <a:r>
              <a:rPr lang="en-US" sz="1600" b="1" dirty="0">
                <a:solidFill>
                  <a:srgbClr val="6C0000"/>
                </a:solidFill>
              </a:rPr>
              <a:t>Files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 err="1">
                <a:solidFill>
                  <a:srgbClr val="6C0000"/>
                </a:solidFill>
              </a:rPr>
              <a:t>oneLakeTablesPath</a:t>
            </a:r>
            <a:r>
              <a:rPr lang="en-US" dirty="0"/>
              <a:t> property contains path to managed </a:t>
            </a:r>
            <a:r>
              <a:rPr lang="en-US" sz="1600" b="1" dirty="0">
                <a:solidFill>
                  <a:srgbClr val="6C0000"/>
                </a:solidFill>
              </a:rPr>
              <a:t>Table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dirty="0"/>
              <a:t>These paths can be used together with </a:t>
            </a:r>
            <a:r>
              <a:rPr lang="en-US" sz="1600" b="1" dirty="0">
                <a:solidFill>
                  <a:srgbClr val="6C0000"/>
                </a:solidFill>
              </a:rPr>
              <a:t>ADLS Gen2 APIs</a:t>
            </a:r>
            <a:r>
              <a:rPr lang="en-US" dirty="0"/>
              <a:t> to upload files to lakehouse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D8B77-0D45-557E-885A-610B5589E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15" y="2424241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A97ADF0-04EE-1F17-69E8-35BB26DE9B10}"/>
              </a:ext>
            </a:extLst>
          </p:cNvPr>
          <p:cNvSpPr/>
          <p:nvPr/>
        </p:nvSpPr>
        <p:spPr bwMode="auto">
          <a:xfrm>
            <a:off x="440548" y="3955109"/>
            <a:ext cx="1881344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SQL Connection Info</a:t>
            </a:r>
          </a:p>
        </p:txBody>
      </p:sp>
    </p:spTree>
    <p:extLst>
      <p:ext uri="{BB962C8B-B14F-4D97-AF65-F5344CB8AC3E}">
        <p14:creationId xmlns:p14="http://schemas.microsoft.com/office/powerpoint/2010/main" val="38631107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A0DD1-C9F0-A3D4-6148-6B3E44AD3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E1BA-AF94-7898-CAB8-C58E518E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6B1FC-CB2E-DF8E-603A-A9335E928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dirty="0"/>
              <a:t>Creating semantic model on lakehouse tables uses </a:t>
            </a:r>
            <a:r>
              <a:rPr lang="en-US" sz="2000" b="1" dirty="0">
                <a:solidFill>
                  <a:srgbClr val="6C0000"/>
                </a:solidFill>
              </a:rPr>
              <a:t>DirectLake mode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Semantic model created by passing item definition to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Item definition can be created using either </a:t>
            </a:r>
            <a:r>
              <a:rPr lang="en-US" sz="2000" b="1" dirty="0">
                <a:solidFill>
                  <a:srgbClr val="6C0000"/>
                </a:solidFill>
              </a:rPr>
              <a:t>TMDL</a:t>
            </a:r>
            <a:r>
              <a:rPr lang="en-US" dirty="0"/>
              <a:t> or </a:t>
            </a:r>
            <a:r>
              <a:rPr lang="en-US" sz="2000" b="1" dirty="0">
                <a:solidFill>
                  <a:srgbClr val="6C0000"/>
                </a:solidFill>
              </a:rPr>
              <a:t>TMSL</a:t>
            </a:r>
            <a:r>
              <a:rPr lang="en-US" dirty="0"/>
              <a:t> (</a:t>
            </a:r>
            <a:r>
              <a:rPr lang="en-US" sz="2000" b="1" dirty="0">
                <a:solidFill>
                  <a:srgbClr val="6C0000"/>
                </a:solidFill>
              </a:rPr>
              <a:t>model.bim</a:t>
            </a:r>
            <a:r>
              <a:rPr lang="en-US" dirty="0"/>
              <a:t>) format</a:t>
            </a:r>
          </a:p>
          <a:p>
            <a:pPr lvl="1"/>
            <a:r>
              <a:rPr lang="en-US" dirty="0"/>
              <a:t>Semantic model allow you to define relationships, measures, hierarchies, etc.</a:t>
            </a:r>
          </a:p>
          <a:p>
            <a:pPr lvl="1"/>
            <a:r>
              <a:rPr lang="en-US" sz="20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: DirectLake semantic models do not support many import-mode features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3CD7E1-5ADE-09BE-1FFD-723E96CFBFBE}"/>
              </a:ext>
            </a:extLst>
          </p:cNvPr>
          <p:cNvSpPr/>
          <p:nvPr/>
        </p:nvSpPr>
        <p:spPr>
          <a:xfrm>
            <a:off x="1130360" y="3313396"/>
            <a:ext cx="8537904" cy="359453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9A8F1A-1D40-65AD-3012-543B5CEE5FE3}"/>
              </a:ext>
            </a:extLst>
          </p:cNvPr>
          <p:cNvSpPr/>
          <p:nvPr/>
        </p:nvSpPr>
        <p:spPr bwMode="auto">
          <a:xfrm>
            <a:off x="4141931" y="3468203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1229C-61ED-748C-0C0A-36DFA022D225}"/>
              </a:ext>
            </a:extLst>
          </p:cNvPr>
          <p:cNvSpPr/>
          <p:nvPr/>
        </p:nvSpPr>
        <p:spPr bwMode="auto">
          <a:xfrm>
            <a:off x="1284897" y="3468203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389D63-71AE-121F-A862-8E6A68F00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411016" y="3854739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BCC1F6-97E2-4E1D-97B0-D7AA53DFCC3C}"/>
              </a:ext>
            </a:extLst>
          </p:cNvPr>
          <p:cNvSpPr/>
          <p:nvPr/>
        </p:nvSpPr>
        <p:spPr bwMode="auto">
          <a:xfrm rot="5400000">
            <a:off x="2167366" y="4681811"/>
            <a:ext cx="3078343" cy="65113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1001D4-42C9-735B-D214-168A7674D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98" y="3839862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3D64399-D40A-E39A-E0CC-8A3EFD005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6942" y="3491858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F1B7B42-8C23-04C4-4E5D-2719A01CF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40949" y="3518898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0090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E01D-CD9E-A60E-DBC4-955C76AF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6EF38-7AF4-943F-6595-7E941D04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3301781"/>
            <a:ext cx="11507806" cy="1257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014DAA-11EA-F2AB-CC01-4AD58CDB67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28"/>
          <a:stretch/>
        </p:blipFill>
        <p:spPr>
          <a:xfrm>
            <a:off x="511252" y="1223493"/>
            <a:ext cx="3038899" cy="18405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983107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7F9B-479B-E978-E8E4-F78D9449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663AE-8935-DF54-0EAC-116D30E3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4" y="1289514"/>
            <a:ext cx="7125694" cy="1609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627D58-7B2C-7A5F-9F27-99F95730E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22" y="3097564"/>
            <a:ext cx="3162741" cy="11526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886577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3538-9444-26E1-0E94-F77DE4C76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658CA-C491-21E7-8B77-E7459F10E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18" y="1113278"/>
            <a:ext cx="7316221" cy="1962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9F19AD-742D-0C0D-E850-797673D38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2" y="3396715"/>
            <a:ext cx="3077004" cy="1448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2516F5-2A18-CFBC-A163-BCEEAF13C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62" y="5098910"/>
            <a:ext cx="2524477" cy="5906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705500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2BDC2-496F-1F89-5912-9D3CBC22E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8" y="1073417"/>
            <a:ext cx="5628773" cy="5487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ABE36489-3D58-71FF-DA1F-3F6EA9A1E672}"/>
              </a:ext>
            </a:extLst>
          </p:cNvPr>
          <p:cNvSpPr/>
          <p:nvPr/>
        </p:nvSpPr>
        <p:spPr bwMode="auto">
          <a:xfrm>
            <a:off x="4074793" y="3497262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E11B241E-6028-85BC-06CE-3BD117315A1D}"/>
              </a:ext>
            </a:extLst>
          </p:cNvPr>
          <p:cNvSpPr/>
          <p:nvPr/>
        </p:nvSpPr>
        <p:spPr bwMode="auto">
          <a:xfrm>
            <a:off x="3685309" y="4932219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E7C82CFB-CFD3-C425-2597-F943E0E3C134}"/>
              </a:ext>
            </a:extLst>
          </p:cNvPr>
          <p:cNvSpPr/>
          <p:nvPr/>
        </p:nvSpPr>
        <p:spPr bwMode="auto">
          <a:xfrm>
            <a:off x="4859307" y="5881626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8BE093-F713-D78B-56CD-16BE736F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8874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1B44D-71A8-F528-8EFE-9CD9FC462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46F57199-E3BF-33D0-88C8-3E91DBFB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Notebook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55AF-E221-5D2D-B4FF-91E03AE3A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69" y="1087497"/>
            <a:ext cx="6184763" cy="2979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C067D1-F157-7F3D-E655-5326C2EF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683" y="1087497"/>
            <a:ext cx="4853320" cy="39349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9160194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1C208-0E66-0C30-221E-63503FB8C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BD2F4-FD54-3080-E10E-02BE1F71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71" y="1292699"/>
            <a:ext cx="4090166" cy="5511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3F390E0E-B449-4935-1F07-C6B919806DA1}"/>
              </a:ext>
            </a:extLst>
          </p:cNvPr>
          <p:cNvSpPr/>
          <p:nvPr/>
        </p:nvSpPr>
        <p:spPr bwMode="auto">
          <a:xfrm>
            <a:off x="4485235" y="3549764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9FE6CDFB-77C4-BA72-8B58-660E91F9518B}"/>
              </a:ext>
            </a:extLst>
          </p:cNvPr>
          <p:cNvSpPr/>
          <p:nvPr/>
        </p:nvSpPr>
        <p:spPr bwMode="auto">
          <a:xfrm>
            <a:off x="4485235" y="6056128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70623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13DF9-1418-C1F2-2B90-A03B7213C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B623-B9E2-E247-6560-205BEBEF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12C89-448E-51B0-55EB-A6D7F5E58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4071538309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824A8-208A-CC3B-4E55-E28F1E54C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C2C5-FCA2-89A3-97FC-C99EBED4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EE7E9-13E1-BED3-1EFF-815C6BDA90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1835729572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9D0AE-184F-0324-B314-F49F13837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0D40-EA94-6A36-4E61-19362217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8139B-9BBF-261A-7E0F-1BC107FBB7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Implementing CI/CD using Staged Deployments</a:t>
            </a:r>
          </a:p>
          <a:p>
            <a:pPr marL="461963" indent="-461963">
              <a:buFont typeface="Wingdings" panose="05000000000000000000" pitchFamily="2" charset="2"/>
              <a:buChar char="Ø"/>
            </a:pPr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14188973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09DAE-AD7C-D367-8094-E68C6F8C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Fabric Workspace to GIT Repositories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FB21B5-CFFB-92DC-8C08-29AB9192E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09200"/>
          </a:xfrm>
        </p:spPr>
        <p:txBody>
          <a:bodyPr/>
          <a:lstStyle/>
          <a:p>
            <a:r>
              <a:rPr lang="en-US" dirty="0"/>
              <a:t>Fabric workspace can be connected to GIT repository</a:t>
            </a:r>
          </a:p>
          <a:p>
            <a:pPr lvl="1"/>
            <a:r>
              <a:rPr lang="en-US" dirty="0"/>
              <a:t>Fabric currently supports GIT repositories in Azure Dev Ops and GitHub</a:t>
            </a:r>
          </a:p>
          <a:p>
            <a:pPr lvl="1"/>
            <a:r>
              <a:rPr lang="en-US" dirty="0"/>
              <a:t>Workspace connections can be configured by hand or through Fabric REST APIs</a:t>
            </a:r>
          </a:p>
          <a:p>
            <a:pPr lvl="1"/>
            <a:r>
              <a:rPr lang="en-US" dirty="0"/>
              <a:t>Once connected, workspace items serialized as item definition files in GIT repository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connection to workspace provides 2-way synchronization</a:t>
            </a:r>
          </a:p>
          <a:p>
            <a:pPr lvl="1"/>
            <a:r>
              <a:rPr lang="en-US" dirty="0"/>
              <a:t>Changes made to workspace items can be synchronized to GIT repository files</a:t>
            </a:r>
          </a:p>
          <a:p>
            <a:pPr lvl="1"/>
            <a:r>
              <a:rPr lang="en-US" dirty="0"/>
              <a:t>Changes committed to GIT repository files can be synchronized to workspace items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C8979-90D6-0930-74A9-2187388CF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516" y="3022670"/>
            <a:ext cx="5059477" cy="18508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8F809D-9CB3-10D7-CDF0-033158C3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748" y="3022670"/>
            <a:ext cx="2163845" cy="18508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541625-8FA7-7526-EC51-395C3A9890A6}"/>
              </a:ext>
            </a:extLst>
          </p:cNvPr>
          <p:cNvGrpSpPr/>
          <p:nvPr/>
        </p:nvGrpSpPr>
        <p:grpSpPr>
          <a:xfrm>
            <a:off x="3449709" y="3658197"/>
            <a:ext cx="1076911" cy="573668"/>
            <a:chOff x="3526223" y="4847584"/>
            <a:chExt cx="1055891" cy="562471"/>
          </a:xfrm>
        </p:grpSpPr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20D019B1-B28C-941E-7685-E510BFDE82DF}"/>
                </a:ext>
              </a:extLst>
            </p:cNvPr>
            <p:cNvSpPr/>
            <p:nvPr/>
          </p:nvSpPr>
          <p:spPr>
            <a:xfrm rot="16200000">
              <a:off x="3923746" y="4504554"/>
              <a:ext cx="226743" cy="1021789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4FD9A695-FAEF-C944-0D65-9110D8A94D6A}"/>
                </a:ext>
              </a:extLst>
            </p:cNvPr>
            <p:cNvSpPr/>
            <p:nvPr/>
          </p:nvSpPr>
          <p:spPr>
            <a:xfrm rot="5400000">
              <a:off x="3957847" y="4716220"/>
              <a:ext cx="226744" cy="1021791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5B344038-92A3-898E-2124-9EBF5B1E5BFA}"/>
                </a:ext>
              </a:extLst>
            </p:cNvPr>
            <p:cNvSpPr/>
            <p:nvPr/>
          </p:nvSpPr>
          <p:spPr>
            <a:xfrm>
              <a:off x="3782893" y="4847584"/>
              <a:ext cx="576652" cy="562471"/>
            </a:xfrm>
            <a:prstGeom prst="flowChartAlternateProcess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1224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1224" b="1" dirty="0"/>
                <a:t>Sync</a:t>
              </a:r>
            </a:p>
          </p:txBody>
        </p:sp>
      </p:grpSp>
      <p:pic>
        <p:nvPicPr>
          <p:cNvPr id="24" name="Picture 23" descr="A blue arrow with black background&#10;&#10;AI-generated content may be incorrect.">
            <a:extLst>
              <a:ext uri="{FF2B5EF4-FFF2-40B4-BE49-F238E27FC236}">
                <a16:creationId xmlns:a16="http://schemas.microsoft.com/office/drawing/2014/main" id="{25008D97-F74F-3036-7390-252D6BFDAB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612" y="3259602"/>
            <a:ext cx="1140743" cy="113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765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E3AF-01C1-57FC-1314-FAD98E01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Workspace settings for Git Integration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793C7-FEC5-43E4-CB88-B38DC0BE1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Workspace can be connected to Azure Dev Ops repository from </a:t>
            </a:r>
            <a:r>
              <a:rPr lang="en-US" sz="2000" b="1" dirty="0">
                <a:solidFill>
                  <a:srgbClr val="6C0000"/>
                </a:solidFill>
              </a:rPr>
              <a:t>Workspace Settings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First, you need to create an Azure Dev Ops project and initialize its main repository</a:t>
            </a:r>
          </a:p>
          <a:p>
            <a:pPr lvl="1"/>
            <a:r>
              <a:rPr lang="en-US" dirty="0"/>
              <a:t>Create workspace connection to ADO repository using </a:t>
            </a:r>
            <a:r>
              <a:rPr lang="en-US" sz="1600" b="1" dirty="0">
                <a:solidFill>
                  <a:srgbClr val="6C0000"/>
                </a:solidFill>
              </a:rPr>
              <a:t>Git Integration</a:t>
            </a:r>
            <a:r>
              <a:rPr lang="en-US" dirty="0"/>
              <a:t> tab in </a:t>
            </a:r>
            <a:r>
              <a:rPr lang="en-US" sz="1600" b="1" dirty="0">
                <a:solidFill>
                  <a:srgbClr val="6C0000"/>
                </a:solidFill>
              </a:rPr>
              <a:t>Workspace Settings</a:t>
            </a:r>
            <a:r>
              <a:rPr lang="en-US" dirty="0"/>
              <a:t> dialog</a:t>
            </a:r>
          </a:p>
          <a:p>
            <a:pPr lvl="1"/>
            <a:r>
              <a:rPr lang="en-US" dirty="0"/>
              <a:t>Once connected, workspace items list shows </a:t>
            </a:r>
            <a:r>
              <a:rPr lang="en-US" sz="1600" b="1" dirty="0">
                <a:solidFill>
                  <a:srgbClr val="6C0000"/>
                </a:solidFill>
              </a:rPr>
              <a:t>Git status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651B5-0C93-E6FE-19ED-70111BE38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1192"/>
          <a:stretch/>
        </p:blipFill>
        <p:spPr>
          <a:xfrm>
            <a:off x="1309798" y="2890158"/>
            <a:ext cx="5003739" cy="3664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EDAD2-39A2-9304-906D-35E6B038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527" y="2890158"/>
            <a:ext cx="4624536" cy="1956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236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A198-7844-5258-3EAA-ABCDBD60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Fabric GIT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8A475-0077-D9B8-BB3C-38A9EACBB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Fabric GIT APIs allow developer to automate creating workspace connections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42D3790E-4621-EFF2-C3D4-D9705E1FCEE3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66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9DC721E3-2636-3BD2-1864-2CF50510117F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ACDEFD-59DD-11F0-B5B7-EEE79738792F}"/>
              </a:ext>
            </a:extLst>
          </p:cNvPr>
          <p:cNvGraphicFramePr>
            <a:graphicFrameLocks noGrp="1"/>
          </p:cNvGraphicFramePr>
          <p:nvPr/>
        </p:nvGraphicFramePr>
        <p:xfrm>
          <a:off x="882376" y="1837024"/>
          <a:ext cx="9458122" cy="2734976"/>
        </p:xfrm>
        <a:graphic>
          <a:graphicData uri="http://schemas.openxmlformats.org/drawingml/2006/table">
            <a:tbl>
              <a:tblPr/>
              <a:tblGrid>
                <a:gridCol w="2169417">
                  <a:extLst>
                    <a:ext uri="{9D8B030D-6E8A-4147-A177-3AD203B41FA5}">
                      <a16:colId xmlns:a16="http://schemas.microsoft.com/office/drawing/2014/main" val="4087721077"/>
                    </a:ext>
                  </a:extLst>
                </a:gridCol>
                <a:gridCol w="7288705">
                  <a:extLst>
                    <a:ext uri="{9D8B030D-6E8A-4147-A177-3AD203B41FA5}">
                      <a16:colId xmlns:a16="http://schemas.microsoft.com/office/drawing/2014/main" val="91658948"/>
                    </a:ext>
                  </a:extLst>
                </a:gridCol>
              </a:tblGrid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3"/>
                        </a:rPr>
                        <a:t>Connect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Connect a specific workspace to a git repository and branch.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974243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4"/>
                        </a:rPr>
                        <a:t>Disconnect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Disconnect a specific workspace from the Git repository and branch it is connected to.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04355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5"/>
                        </a:rPr>
                        <a:t>Initialize Connection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Initialize a connection for a workspace that is connected to Git.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115698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6"/>
                        </a:rPr>
                        <a:t>Get Connection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git connection details for the specified workspace.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977915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7"/>
                        </a:rPr>
                        <a:t>Commit To Git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Commits the changes made in the workspace to the connected remote branch.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347316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8"/>
                        </a:rPr>
                        <a:t>Get Status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the Git status of items in the workspace, that can be committed to Git.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479910"/>
                  </a:ext>
                </a:extLst>
              </a:tr>
              <a:tr h="47154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9"/>
                        </a:rPr>
                        <a:t>Update From Git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Updates the workspace with commits pushed to the connected branch.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ConflictResolutionPolicy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helps to determine which way to sync: GIT-&gt;Workspace or Workspace-&gt;GIT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269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988545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C2E7-901C-7B45-2953-7F5F39B7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Definitions maintained inside Git-enabled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1E9E9-A25E-DF81-F425-34483812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05002"/>
            <a:ext cx="11430000" cy="4934030"/>
          </a:xfrm>
          <a:prstGeom prst="rect">
            <a:avLst/>
          </a:prstGeom>
          <a:ln>
            <a:solidFill>
              <a:srgbClr val="6C0000"/>
            </a:solidFill>
          </a:ln>
        </p:spPr>
      </p:pic>
    </p:spTree>
    <p:extLst>
      <p:ext uri="{BB962C8B-B14F-4D97-AF65-F5344CB8AC3E}">
        <p14:creationId xmlns:p14="http://schemas.microsoft.com/office/powerpoint/2010/main" val="49835444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FFE9F-1F1B-3CB1-7387-D10BE8345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08D2-367A-B501-4B11-9C6BFCA2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2D543-F03E-5557-2B10-1D0AEEA996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CI/CD using Staged Deployments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3592450334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9B4AB-3FF8-1293-C6AD-E8BB30EAE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Adventure Works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FA589-99CF-ECE4-340A-702E2FBE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6" y="996394"/>
            <a:ext cx="7225721" cy="4105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A297B-2175-31F4-6F61-E1FAA2388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995" y="1027924"/>
            <a:ext cx="4346864" cy="2429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962649-0BE5-EE91-CC88-A810E61A3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188" y="3663600"/>
            <a:ext cx="4349722" cy="2460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197874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7E43D-7545-C171-4A86-4EA7143D2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F0CD396-321D-A402-0C2D-50BD3360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Shortcut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2F8C8-D772-AED3-2FA4-233446F5A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4" y="1066329"/>
            <a:ext cx="6640132" cy="5038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CD2BD-A8B0-60C7-A325-5E56C10D5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081" y="1066329"/>
            <a:ext cx="4621339" cy="44547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3239246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1C4E-ACF2-D1E5-492F-B22333256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Contoso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88A92-F830-5279-BAFF-792A29725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2" y="999604"/>
            <a:ext cx="7240011" cy="4134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389745-10CC-4C5A-8E3D-F139F1EC0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846" y="1010924"/>
            <a:ext cx="4332575" cy="242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A4DC5-CAE1-6D2C-4920-0C55A8380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845" y="3654912"/>
            <a:ext cx="4332575" cy="24635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740025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0024-2121-39B1-CA79-0B8B52DBD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AEF1-2E05-9776-2B41-68C62508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Fabrikam</a:t>
            </a:r>
            <a:r>
              <a:rPr lang="en-US" dirty="0"/>
              <a:t>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EDD07-6C9B-8BA7-E2D1-7BCBDC3E7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38810"/>
            <a:ext cx="7249537" cy="40963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DBE22-17A4-5746-6F3C-53A0121B1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231" y="1012640"/>
            <a:ext cx="4352580" cy="2432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B76675-4ADC-FFB0-0172-7BE4D3017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3" y="3645706"/>
            <a:ext cx="4341148" cy="2472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6033489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6862C-B800-4296-BC8B-9546C5A12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48A2-47A7-DF01-4565-B6E2E28E1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Northwind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EDECF-C3E8-D499-F1C0-BC8F8AC9F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94" y="1045783"/>
            <a:ext cx="7225721" cy="4120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11DE18-7090-39F7-8782-C21FFE845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479" y="1017434"/>
            <a:ext cx="4352580" cy="2437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27F5AA-46BB-CAF0-0FB1-17791C9FF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499" y="3660684"/>
            <a:ext cx="4366869" cy="2469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2696126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46644-BE1C-C2DB-CB84-A35F33418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7AB9-9CF2-45E4-489F-0349B222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Wingtip Toys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BE637-2213-5EBB-BB29-78D763DDA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65190"/>
            <a:ext cx="7225721" cy="4115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AF68B3-0955-6C7C-1E53-DA07F5781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940" y="1012640"/>
            <a:ext cx="4326859" cy="2432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1D1B4F-9E3F-88B4-1C94-A09E2B7A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701" y="3666564"/>
            <a:ext cx="4326859" cy="2460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3818430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535EC-17A0-5F90-C623-7ED394E02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BADD-0FAC-40D2-A41E-A5982C8E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Seamark Farms  Sample Data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8054D-E834-D57D-3C7D-FD15DA12C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79" y="1046315"/>
            <a:ext cx="7240011" cy="41106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CE64CA-3423-3673-42F4-B05438A21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033" y="1004275"/>
            <a:ext cx="4366869" cy="2437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174CBA-2A39-E1C6-139D-3515F364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053" y="3644402"/>
            <a:ext cx="4329717" cy="2474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04225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ED472-D416-8483-E425-211AA90CF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04743F-BA02-3DD9-3952-A5DE6F4C5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48868"/>
            <a:ext cx="11801475" cy="498475"/>
          </a:xfrm>
        </p:spPr>
        <p:txBody>
          <a:bodyPr/>
          <a:lstStyle/>
          <a:p>
            <a:r>
              <a:rPr lang="en-US" dirty="0"/>
              <a:t>Options for Creating Solution Template for Deployment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52106DD-E8F5-4C45-6E52-39717E94D5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31654"/>
          </a:xfrm>
        </p:spPr>
        <p:txBody>
          <a:bodyPr/>
          <a:lstStyle/>
          <a:p>
            <a:r>
              <a:rPr lang="en-US" sz="2000" b="1" dirty="0">
                <a:solidFill>
                  <a:srgbClr val="8A0000"/>
                </a:solidFill>
              </a:rPr>
              <a:t>Option 1</a:t>
            </a:r>
            <a:r>
              <a:rPr lang="en-US" sz="2000" dirty="0">
                <a:solidFill>
                  <a:srgbClr val="8A0000"/>
                </a:solidFill>
              </a:rPr>
              <a:t>:</a:t>
            </a:r>
            <a:r>
              <a:rPr lang="en-US" dirty="0"/>
              <a:t> Use a live workspace as the source solution template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sz="2000" b="1" dirty="0">
                <a:solidFill>
                  <a:srgbClr val="8A0000"/>
                </a:solidFill>
              </a:rPr>
              <a:t>Option 2</a:t>
            </a:r>
            <a:r>
              <a:rPr lang="en-US" sz="2000" dirty="0">
                <a:solidFill>
                  <a:srgbClr val="8A0000"/>
                </a:solidFill>
              </a:rPr>
              <a:t>:</a:t>
            </a:r>
            <a:r>
              <a:rPr lang="en-US" dirty="0"/>
              <a:t> Use Fabric item definition files packaged in a solution folder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CF384FB-39B9-6888-FAC5-D41A42A19BCA}"/>
              </a:ext>
            </a:extLst>
          </p:cNvPr>
          <p:cNvGrpSpPr/>
          <p:nvPr/>
        </p:nvGrpSpPr>
        <p:grpSpPr>
          <a:xfrm>
            <a:off x="846302" y="1694091"/>
            <a:ext cx="5971007" cy="1357924"/>
            <a:chOff x="849068" y="1747237"/>
            <a:chExt cx="5971007" cy="1357924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C68A2D9-11C3-0273-2CF9-F4AC9B2C0FAD}"/>
                </a:ext>
              </a:extLst>
            </p:cNvPr>
            <p:cNvGrpSpPr/>
            <p:nvPr/>
          </p:nvGrpSpPr>
          <p:grpSpPr>
            <a:xfrm>
              <a:off x="2553127" y="1920415"/>
              <a:ext cx="4266948" cy="940470"/>
              <a:chOff x="2513232" y="1861096"/>
              <a:chExt cx="4266948" cy="105419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2944399-DE76-6B83-CD7C-BE3872A05915}"/>
                  </a:ext>
                </a:extLst>
              </p:cNvPr>
              <p:cNvGrpSpPr/>
              <p:nvPr/>
            </p:nvGrpSpPr>
            <p:grpSpPr>
              <a:xfrm>
                <a:off x="2513232" y="1902387"/>
                <a:ext cx="2096349" cy="1012907"/>
                <a:chOff x="5641807" y="3839862"/>
                <a:chExt cx="2316073" cy="1246891"/>
              </a:xfrm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B1B65ABF-56D6-96E4-3D0C-2048C451F156}"/>
                    </a:ext>
                  </a:extLst>
                </p:cNvPr>
                <p:cNvSpPr/>
                <p:nvPr/>
              </p:nvSpPr>
              <p:spPr>
                <a:xfrm>
                  <a:off x="6391833" y="3839862"/>
                  <a:ext cx="1566047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/>
                    <a:t>Solution Deployment Logic</a:t>
                  </a:r>
                </a:p>
              </p:txBody>
            </p:sp>
            <p:sp>
              <p:nvSpPr>
                <p:cNvPr id="5" name="Arrow: Right 4">
                  <a:extLst>
                    <a:ext uri="{FF2B5EF4-FFF2-40B4-BE49-F238E27FC236}">
                      <a16:creationId xmlns:a16="http://schemas.microsoft.com/office/drawing/2014/main" id="{22ECB23C-8A44-0F2F-7AEF-4A185A7D18A4}"/>
                    </a:ext>
                  </a:extLst>
                </p:cNvPr>
                <p:cNvSpPr/>
                <p:nvPr/>
              </p:nvSpPr>
              <p:spPr>
                <a:xfrm>
                  <a:off x="5641807" y="4200019"/>
                  <a:ext cx="611568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6C8AAAE-41A4-B914-0248-EE6944657077}"/>
                  </a:ext>
                </a:extLst>
              </p:cNvPr>
              <p:cNvGrpSpPr/>
              <p:nvPr/>
            </p:nvGrpSpPr>
            <p:grpSpPr>
              <a:xfrm>
                <a:off x="4754464" y="1861096"/>
                <a:ext cx="2025716" cy="1012907"/>
                <a:chOff x="8362607" y="3954462"/>
                <a:chExt cx="2238037" cy="1119073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351E7CB9-E48D-5DBD-3C06-3D40347EA0A7}"/>
                    </a:ext>
                  </a:extLst>
                </p:cNvPr>
                <p:cNvSpPr/>
                <p:nvPr/>
              </p:nvSpPr>
              <p:spPr>
                <a:xfrm>
                  <a:off x="9147100" y="3954462"/>
                  <a:ext cx="1453544" cy="1119073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Target</a:t>
                  </a:r>
                </a:p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Workspace</a:t>
                  </a:r>
                  <a:endParaRPr lang="en-US" sz="1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A4C0F426-99A6-7F7C-B3FD-069B732DBBAB}"/>
                    </a:ext>
                  </a:extLst>
                </p:cNvPr>
                <p:cNvSpPr/>
                <p:nvPr/>
              </p:nvSpPr>
              <p:spPr>
                <a:xfrm>
                  <a:off x="8362607" y="4271948"/>
                  <a:ext cx="672206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A4AE0B4-1D4E-21DE-E23E-6F6E938D821F}"/>
                </a:ext>
              </a:extLst>
            </p:cNvPr>
            <p:cNvGrpSpPr/>
            <p:nvPr/>
          </p:nvGrpSpPr>
          <p:grpSpPr>
            <a:xfrm>
              <a:off x="849068" y="1747237"/>
              <a:ext cx="1562529" cy="1357924"/>
              <a:chOff x="1140788" y="2715026"/>
              <a:chExt cx="2907477" cy="252675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3F1C32-717C-E5C3-2D25-678A6C2AB94E}"/>
                  </a:ext>
                </a:extLst>
              </p:cNvPr>
              <p:cNvSpPr/>
              <p:nvPr/>
            </p:nvSpPr>
            <p:spPr bwMode="auto">
              <a:xfrm>
                <a:off x="1140788" y="2715026"/>
                <a:ext cx="2907477" cy="2526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Fabric Solution Template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3847117-D185-F605-2DC9-82A494B23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0788" y="3037267"/>
                <a:ext cx="2907477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41CC3CFD-1869-479C-5226-EB392B230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15023" y="3082202"/>
                <a:ext cx="2748881" cy="2083960"/>
              </a:xfrm>
              <a:prstGeom prst="rect">
                <a:avLst/>
              </a:prstGeom>
            </p:spPr>
          </p:pic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5850441-E926-5293-59C5-DC5B9A02FE71}"/>
              </a:ext>
            </a:extLst>
          </p:cNvPr>
          <p:cNvGrpSpPr/>
          <p:nvPr/>
        </p:nvGrpSpPr>
        <p:grpSpPr>
          <a:xfrm>
            <a:off x="846302" y="4302118"/>
            <a:ext cx="6343087" cy="982651"/>
            <a:chOff x="888963" y="5623477"/>
            <a:chExt cx="6343087" cy="982651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6C9B127-5AF0-2839-5FEE-05D95BB41BC4}"/>
                </a:ext>
              </a:extLst>
            </p:cNvPr>
            <p:cNvGrpSpPr/>
            <p:nvPr/>
          </p:nvGrpSpPr>
          <p:grpSpPr>
            <a:xfrm>
              <a:off x="888963" y="5623477"/>
              <a:ext cx="1875019" cy="982651"/>
              <a:chOff x="888963" y="5584565"/>
              <a:chExt cx="1875019" cy="98265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5651707-3C4B-3D31-1A0F-1C2563EC1FE5}"/>
                  </a:ext>
                </a:extLst>
              </p:cNvPr>
              <p:cNvGrpSpPr/>
              <p:nvPr/>
            </p:nvGrpSpPr>
            <p:grpSpPr>
              <a:xfrm>
                <a:off x="888963" y="5584565"/>
                <a:ext cx="1875019" cy="982651"/>
                <a:chOff x="1140788" y="2715026"/>
                <a:chExt cx="2907477" cy="166250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48B998D-F8F6-BCF4-1F19-8E9FC1645933}"/>
                    </a:ext>
                  </a:extLst>
                </p:cNvPr>
                <p:cNvSpPr/>
                <p:nvPr/>
              </p:nvSpPr>
              <p:spPr bwMode="auto">
                <a:xfrm>
                  <a:off x="1140788" y="2715026"/>
                  <a:ext cx="2907477" cy="16625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Fabric Solution Template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C3FD0926-9D14-99D9-4B29-E79C52475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0788" y="3037267"/>
                  <a:ext cx="29074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22A727DE-A03D-E155-3B56-45B176114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7423" y="5781489"/>
                <a:ext cx="1816681" cy="734203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313D81C-ADB7-8AB0-415F-1C29ECED502C}"/>
                </a:ext>
              </a:extLst>
            </p:cNvPr>
            <p:cNvGrpSpPr/>
            <p:nvPr/>
          </p:nvGrpSpPr>
          <p:grpSpPr>
            <a:xfrm>
              <a:off x="2965102" y="5625515"/>
              <a:ext cx="4266948" cy="940470"/>
              <a:chOff x="2513232" y="1861096"/>
              <a:chExt cx="4266948" cy="105419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1057703D-511F-2484-BB74-ED6954CD5447}"/>
                  </a:ext>
                </a:extLst>
              </p:cNvPr>
              <p:cNvGrpSpPr/>
              <p:nvPr/>
            </p:nvGrpSpPr>
            <p:grpSpPr>
              <a:xfrm>
                <a:off x="2513232" y="1902387"/>
                <a:ext cx="2096349" cy="1012907"/>
                <a:chOff x="5641807" y="3839862"/>
                <a:chExt cx="2316073" cy="1246891"/>
              </a:xfrm>
            </p:grpSpPr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793E5293-FF40-5064-ABC1-1836620B60CF}"/>
                    </a:ext>
                  </a:extLst>
                </p:cNvPr>
                <p:cNvSpPr/>
                <p:nvPr/>
              </p:nvSpPr>
              <p:spPr>
                <a:xfrm>
                  <a:off x="6391833" y="3839862"/>
                  <a:ext cx="1566047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/>
                    <a:t>Solution Deployment Logic</a:t>
                  </a:r>
                </a:p>
              </p:txBody>
            </p:sp>
            <p:sp>
              <p:nvSpPr>
                <p:cNvPr id="86" name="Arrow: Right 85">
                  <a:extLst>
                    <a:ext uri="{FF2B5EF4-FFF2-40B4-BE49-F238E27FC236}">
                      <a16:creationId xmlns:a16="http://schemas.microsoft.com/office/drawing/2014/main" id="{EBA11996-71E9-D150-E0D4-CFFEDBE25A53}"/>
                    </a:ext>
                  </a:extLst>
                </p:cNvPr>
                <p:cNvSpPr/>
                <p:nvPr/>
              </p:nvSpPr>
              <p:spPr>
                <a:xfrm>
                  <a:off x="5641807" y="4200019"/>
                  <a:ext cx="611568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4A40CA9-B757-5FF7-31A5-57BCD6C8D7B6}"/>
                  </a:ext>
                </a:extLst>
              </p:cNvPr>
              <p:cNvGrpSpPr/>
              <p:nvPr/>
            </p:nvGrpSpPr>
            <p:grpSpPr>
              <a:xfrm>
                <a:off x="4754464" y="1861096"/>
                <a:ext cx="2025716" cy="1012907"/>
                <a:chOff x="8362607" y="3954462"/>
                <a:chExt cx="2238037" cy="1119073"/>
              </a:xfrm>
            </p:grpSpPr>
            <p:sp>
              <p:nvSpPr>
                <p:cNvPr id="83" name="Rectangle: Rounded Corners 82">
                  <a:extLst>
                    <a:ext uri="{FF2B5EF4-FFF2-40B4-BE49-F238E27FC236}">
                      <a16:creationId xmlns:a16="http://schemas.microsoft.com/office/drawing/2014/main" id="{15C3DA22-CD72-73FB-3242-8099074FE58D}"/>
                    </a:ext>
                  </a:extLst>
                </p:cNvPr>
                <p:cNvSpPr/>
                <p:nvPr/>
              </p:nvSpPr>
              <p:spPr>
                <a:xfrm>
                  <a:off x="9147100" y="3954462"/>
                  <a:ext cx="1453544" cy="1119073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Target</a:t>
                  </a:r>
                </a:p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Workspace</a:t>
                  </a:r>
                  <a:endParaRPr lang="en-US" sz="1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84" name="Arrow: Right 83">
                  <a:extLst>
                    <a:ext uri="{FF2B5EF4-FFF2-40B4-BE49-F238E27FC236}">
                      <a16:creationId xmlns:a16="http://schemas.microsoft.com/office/drawing/2014/main" id="{A6B2EAB7-C7C7-53E6-4627-82095CB39E0D}"/>
                    </a:ext>
                  </a:extLst>
                </p:cNvPr>
                <p:cNvSpPr/>
                <p:nvPr/>
              </p:nvSpPr>
              <p:spPr>
                <a:xfrm>
                  <a:off x="8362607" y="4271948"/>
                  <a:ext cx="672206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406808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04A4826-7049-3E00-F2CE-20DB9FC8E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208" y="1240049"/>
            <a:ext cx="512932" cy="51293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8449BBC-6313-C7E2-66DA-3CF8A07DD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208" y="2163997"/>
            <a:ext cx="512932" cy="51293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060DA64-8671-0DF6-3352-5784EE3661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6208" y="3087946"/>
            <a:ext cx="512932" cy="51293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2637BB2-CC95-B1B8-B0D2-825C573019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208" y="4011894"/>
            <a:ext cx="512932" cy="5129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00BBA9A-9E72-51BA-2618-2BF3DE8FE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6208" y="4935842"/>
            <a:ext cx="512932" cy="51293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2A7CBA3-6BED-13D1-0613-5C14516DEE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9940" y="5859793"/>
            <a:ext cx="512932" cy="51293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6858E31-01F4-81E4-57EC-9D10F129E8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88106" y="1240049"/>
            <a:ext cx="512932" cy="51293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1F5A079-94C4-A828-71E2-DC623DEA0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88106" y="2163997"/>
            <a:ext cx="512932" cy="51293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C9D2B56-9457-B644-217C-C591853A07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88106" y="3087946"/>
            <a:ext cx="512932" cy="51293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B7CFD57-D21C-6AB3-9768-1282403D60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88106" y="4011894"/>
            <a:ext cx="512932" cy="51293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2098F88-08C1-C5BD-F47A-1347C322BCA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88106" y="4935842"/>
            <a:ext cx="512932" cy="51293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3132D3F-41EF-747A-4E07-391EE44D3E5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325468" y="4011894"/>
            <a:ext cx="512932" cy="51293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F2323EDD-A67F-3A6D-EE9A-1757DCFFC0F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951838" y="5859793"/>
            <a:ext cx="512932" cy="51293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4872A75-6A8F-F44B-DC84-E28DBD3967F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161453" y="1240049"/>
            <a:ext cx="512932" cy="512932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9CB32F72-0DA4-4350-1EE2-3E80282C33C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161453" y="2163997"/>
            <a:ext cx="512932" cy="5129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8E05D80-FED0-9B03-1054-0C278C7A4DD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61453" y="3087946"/>
            <a:ext cx="512932" cy="512932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4C770F88-F418-CE89-2F5F-D2E7C3478C4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161453" y="4011894"/>
            <a:ext cx="512932" cy="51293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56243B78-6F75-10A2-E722-6D7C3E1B266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161453" y="5859793"/>
            <a:ext cx="512932" cy="512932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399DE6C-7C42-04F3-E80A-6E35D35E0DB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325468" y="1240049"/>
            <a:ext cx="512932" cy="512932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41089116-4B6B-06BD-347A-59068D07D48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325468" y="2163997"/>
            <a:ext cx="512932" cy="512932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A1885101-AB21-F55D-729C-B22D49CC6BB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325468" y="3087946"/>
            <a:ext cx="512932" cy="512932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F7F7E24-C659-B094-5A62-AF0613C27FF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325468" y="4935842"/>
            <a:ext cx="512932" cy="512932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D86BEE7-5971-906F-FB38-F6A086F7ECC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325468" y="5859793"/>
            <a:ext cx="512932" cy="512932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320675D-EE6B-1CCC-394D-4F6F65111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166" y="1240049"/>
            <a:ext cx="512932" cy="51293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AE004FC6-8300-A0E5-5067-EA226992249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378166" y="2138519"/>
            <a:ext cx="512932" cy="5129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6F2AAAE3-1B6B-7439-2E04-B0687F5D4652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378166" y="3036989"/>
            <a:ext cx="512932" cy="512932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FC5DE65E-4DBE-7EE6-D1E9-AF9DD1C1062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156787" y="4935842"/>
            <a:ext cx="512932" cy="512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B2E62-73FC-33F6-441E-BF549958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icons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8FE866D-EE56-0202-51E6-FB1D1DE21F2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378166" y="4011894"/>
            <a:ext cx="512932" cy="5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31692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8FF5ED5-6773-6739-63B5-5B04D1291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3361" y="1290747"/>
            <a:ext cx="496742" cy="49674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BCC3E46-0EF2-CB69-3A8A-37E0948D8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2167" y="1290747"/>
            <a:ext cx="496742" cy="49674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2729758-82E3-2856-3B9E-E957D05D78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0973" y="1290747"/>
            <a:ext cx="496742" cy="49674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02914D-D371-0D84-C294-16E45C1EA2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540" y="1290747"/>
            <a:ext cx="496742" cy="49674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5A4C6D8-EBC0-7608-C10D-1B77D16011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8346" y="1290747"/>
            <a:ext cx="496742" cy="49674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5399B4B-CB42-FD46-1518-70B4BE4927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17152" y="1290747"/>
            <a:ext cx="496742" cy="49674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7E44DDB-B01E-E695-2070-66EE84F75F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65958" y="1290747"/>
            <a:ext cx="496742" cy="49674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329DA3A-C9ED-BA5C-A707-26CEE3FAF0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4317" y="1290747"/>
            <a:ext cx="496742" cy="496742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5457C678-6E9E-E057-7721-D171F39E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 + App Service icons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5D87C48-B7F0-5FC9-C9B1-4A365CA188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4317" y="2475931"/>
            <a:ext cx="496742" cy="49674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8FC396E-666D-426D-9F0D-E77DB734FA7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24317" y="3661114"/>
            <a:ext cx="496742" cy="49674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9946E39-8B35-789A-CE77-BBCC4E5160E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4317" y="4846298"/>
            <a:ext cx="496742" cy="49674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6769CEA-6EB4-DF26-BDE3-8F27FE2E90F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4317" y="6031481"/>
            <a:ext cx="496742" cy="49674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077C002-8F4A-1ADA-0E06-65070C84C26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463361" y="2238894"/>
            <a:ext cx="496742" cy="49674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A3E3FD99-18B4-2EBE-D248-EF971D90E3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63361" y="3187041"/>
            <a:ext cx="496742" cy="49674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9A2BABB-90A4-C37F-04B1-92658F92CCD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463361" y="4135187"/>
            <a:ext cx="496742" cy="496742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EDACCD6D-E6A2-A7E9-8C54-BB4A821DA95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463361" y="5083334"/>
            <a:ext cx="496742" cy="496742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BB14209-A6DC-2FC3-C00A-78F33DA707C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463361" y="6031481"/>
            <a:ext cx="496742" cy="496742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9A3C4117-CB7B-DFF3-EC6F-2A69748048F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012167" y="2238894"/>
            <a:ext cx="496742" cy="49674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C23ABAC-B0A2-7B77-3A19-047516E7AEA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012167" y="3187041"/>
            <a:ext cx="496742" cy="49674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9254B92-73DD-86E8-5120-099E889527A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012167" y="4135187"/>
            <a:ext cx="496742" cy="496742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09C6D1E-93DD-D56D-3885-5F7FC3E6CAE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012167" y="5083334"/>
            <a:ext cx="496742" cy="49674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9B6AE37-3ED1-29F3-C10E-371402B1F70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012167" y="6031481"/>
            <a:ext cx="496742" cy="496742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DC19157-AD13-1BDF-74E0-A213191DA7F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560973" y="2080870"/>
            <a:ext cx="496742" cy="496742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EF3D53E-5820-92FC-1591-0EF9A05071D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560973" y="2870992"/>
            <a:ext cx="496742" cy="496742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96974193-43E0-0979-8A04-D3E619A8AAD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560973" y="3661114"/>
            <a:ext cx="496742" cy="496742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DABF539-CAA8-989F-7345-B0E99F400F0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4560973" y="4451236"/>
            <a:ext cx="496742" cy="496742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535C853E-E6E8-D186-69F5-C2EAFA04AB6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4560973" y="5241359"/>
            <a:ext cx="496742" cy="496742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8D5B1861-3AA1-198D-B4CD-ABCA686520A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560973" y="6031481"/>
            <a:ext cx="496742" cy="496742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25A7CD2E-2A87-2EFC-9480-91A7DCB0A8A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9540" y="2238894"/>
            <a:ext cx="496742" cy="49674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9067212-2EFB-9B4B-8AD3-A192A6D8741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419540" y="3187041"/>
            <a:ext cx="496742" cy="49674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1AA71A4C-1F55-C596-440B-CDAEFA15951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419540" y="4135187"/>
            <a:ext cx="496742" cy="496742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11F37D9-80BA-9799-1066-0C761CEC11E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419540" y="5083334"/>
            <a:ext cx="496742" cy="496742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52D0DDCD-D117-2605-9173-088E6161C1B8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419540" y="6031481"/>
            <a:ext cx="496742" cy="496742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17DF00AF-B2A5-E156-1ED1-AAC1E5CA919C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968346" y="2238894"/>
            <a:ext cx="496742" cy="496742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C2AE3499-213A-0B7A-B321-A6E5169C40F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68346" y="3187041"/>
            <a:ext cx="496742" cy="496742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8E9697BE-AC1D-D1D2-C918-B6D0583C5749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968346" y="4135187"/>
            <a:ext cx="496742" cy="496742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9C2E2D6E-91E6-97E1-A38B-AC354F2CB645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968346" y="5083334"/>
            <a:ext cx="496742" cy="496742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0382E4F1-74F6-22B1-2A39-8AFE1A2336D8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968346" y="6031481"/>
            <a:ext cx="496742" cy="496742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D6A731E7-58F3-0377-B2D2-F1270912914D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9517152" y="2238894"/>
            <a:ext cx="496742" cy="496742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E5E4767A-8637-A477-B774-17D9CA50B54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17152" y="3187041"/>
            <a:ext cx="496742" cy="496742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A775E0C1-8232-F92B-06CD-340405067CDD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9517152" y="4135187"/>
            <a:ext cx="496742" cy="496742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7AEBA225-9559-BC8A-155B-6DBAFF67F1A8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517152" y="5083334"/>
            <a:ext cx="496742" cy="496742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86A3FE19-2DF8-0CCF-480A-5754A74CCA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17152" y="6031481"/>
            <a:ext cx="496742" cy="496742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8CA93221-8AAF-E99E-BC6A-8172118DD0AC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1065958" y="2189165"/>
            <a:ext cx="496742" cy="496742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24E1F0EB-1458-9508-7822-4424E84BC991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11065958" y="3087583"/>
            <a:ext cx="496742" cy="496742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206D5952-F40E-F332-481D-5D5205A439DA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1065958" y="4135187"/>
            <a:ext cx="496742" cy="49674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3E4A9D1-D610-BC83-9DC1-BBACC7B1EAF3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1057863" y="4984893"/>
            <a:ext cx="512932" cy="51293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5E7A2D0-1401-E46E-06C0-81436164D940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1057863" y="5945623"/>
            <a:ext cx="512932" cy="5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64343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1F49-61C4-CCB9-1B11-865843DE4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DevOps (CI/CD + Monitoring) icons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61250A5-5F2E-369A-95EC-C5CEC4A84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4732" y="1381094"/>
            <a:ext cx="512284" cy="5122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1B9EF99-8B2A-FD18-3AAD-B9BC24E1D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02699" y="1381094"/>
            <a:ext cx="512284" cy="51228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C9089C5-5D5A-F115-A2F2-2AC4B715FA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0667" y="1381094"/>
            <a:ext cx="512284" cy="51228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659D261-0D24-9AE3-97FE-F1FC19991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58635" y="1381094"/>
            <a:ext cx="512284" cy="51228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E2CCD60-16AD-9C91-DA6D-29C7236008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36603" y="1381094"/>
            <a:ext cx="512284" cy="51228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23A4950-238C-5D2E-E96B-58DAC3CFC9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14571" y="1381094"/>
            <a:ext cx="512284" cy="5122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55F6C3E-6260-1F24-A327-61BD7A84D0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92538" y="1381094"/>
            <a:ext cx="512284" cy="51228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1F4C999-DE65-F0C9-6C0E-5317B30E33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0506" y="1381094"/>
            <a:ext cx="512284" cy="51228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50A21C3-0913-B73F-C102-EDE83ABB3D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46764" y="1362918"/>
            <a:ext cx="512284" cy="51228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263CC7B-1A38-0472-B564-F575423851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26442" y="1368100"/>
            <a:ext cx="512284" cy="51228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CBD64AB-3378-BD16-0835-D8C92E4DC2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348474" y="1381094"/>
            <a:ext cx="512284" cy="51228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9B922A4-7288-1A6F-4F3F-6746AF39773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46764" y="2321794"/>
            <a:ext cx="512284" cy="512284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9527162-7F1B-113C-5CF9-FA75AC8B4FF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24732" y="2321794"/>
            <a:ext cx="512284" cy="51228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D656EC7-9CC4-083B-03A1-8BDDC6070E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02699" y="2321794"/>
            <a:ext cx="512284" cy="5122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74CAD799-54F4-007C-EB00-C83B56D0247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480667" y="2321794"/>
            <a:ext cx="512284" cy="51228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D1D19CE-5B3A-7396-4EC3-3F8A6514166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458635" y="2321794"/>
            <a:ext cx="512284" cy="512284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120919E-7839-DB25-370F-F1424C95DEA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436603" y="2321794"/>
            <a:ext cx="512284" cy="512284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E544DE7-4EAC-18B9-DDDF-93E34107526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414571" y="2321794"/>
            <a:ext cx="512284" cy="51228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555284D2-B93E-8EF4-139B-39222A669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2538" y="2321794"/>
            <a:ext cx="512284" cy="512284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FB8B4ED9-C09F-7361-49C3-FD3972B5A10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370506" y="2321794"/>
            <a:ext cx="512284" cy="512284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9527EA77-0266-8163-3A3D-17EA2B57C4C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348474" y="2321794"/>
            <a:ext cx="512284" cy="512284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53A2A06-87CB-8A49-F2C9-7C133C9D8DE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68797" y="2321793"/>
            <a:ext cx="512283" cy="51228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6759DD1-8974-1E27-8001-8F4E08A1C5E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68797" y="1362269"/>
            <a:ext cx="529478" cy="51293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476A5B7-8FA0-CE3D-BBFA-073EEC506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48" y="3328922"/>
            <a:ext cx="512932" cy="51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zure Pipelines · GitHub Marketplace · GitHub">
            <a:extLst>
              <a:ext uri="{FF2B5EF4-FFF2-40B4-BE49-F238E27FC236}">
                <a16:creationId xmlns:a16="http://schemas.microsoft.com/office/drawing/2014/main" id="{126A0424-9C42-6796-8D9B-2E7FB0254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116" y="3328922"/>
            <a:ext cx="512932" cy="51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949209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96962-B4F4-6A7F-B034-7BEAEF1E3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General icons</a:t>
            </a:r>
          </a:p>
        </p:txBody>
      </p:sp>
      <p:pic>
        <p:nvPicPr>
          <p:cNvPr id="196" name="Graphic 195">
            <a:extLst>
              <a:ext uri="{FF2B5EF4-FFF2-40B4-BE49-F238E27FC236}">
                <a16:creationId xmlns:a16="http://schemas.microsoft.com/office/drawing/2014/main" id="{F33397A8-F3A1-C8A8-463A-A2B97658E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855" y="1057598"/>
            <a:ext cx="512932" cy="512932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B9A53341-567E-91A8-65BE-F0E7A3F8B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9509" y="1057598"/>
            <a:ext cx="512932" cy="512932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57AAFDE6-0C5C-A1FC-2AE2-F54ACCAB1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8162" y="1057598"/>
            <a:ext cx="512932" cy="512932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FAB61FC5-FC51-4FF9-FF2A-3A7BC6291D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66815" y="1057598"/>
            <a:ext cx="512932" cy="512932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AFA4EFDA-CEDF-6A99-9742-0871BFB39C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5469" y="1057598"/>
            <a:ext cx="512932" cy="512932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C32A4E9C-8AEF-E1E6-9F72-B11B262440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44122" y="1057598"/>
            <a:ext cx="512932" cy="512932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62F14ACE-3426-FA75-CF23-E0940EBA06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32775" y="1057598"/>
            <a:ext cx="512932" cy="512932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A3E9F6D0-A806-DEFF-252C-EFEFE26E7E3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21429" y="1057598"/>
            <a:ext cx="512932" cy="512932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590DB9CE-19BC-14BA-4462-3287D20B03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10082" y="1057598"/>
            <a:ext cx="512932" cy="512932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06FD9F03-9B7D-37D4-E61D-A6446C7307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98735" y="1057598"/>
            <a:ext cx="512932" cy="512932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902C8C20-2820-FE79-466F-D685ACD30BC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87389" y="1057598"/>
            <a:ext cx="512932" cy="512932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33BFC000-8515-1BAA-8899-F01A638AD0D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476046" y="1057598"/>
            <a:ext cx="512932" cy="512932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14250522-C9E3-4258-0370-CEE2658D15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89509" y="1819588"/>
            <a:ext cx="512932" cy="512932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197ACB2E-A22A-F2DF-67B1-F0C650B7E29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78162" y="1819588"/>
            <a:ext cx="512932" cy="512932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6C7A43D6-B77B-FB14-2608-8CCC8FF8024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566815" y="1819588"/>
            <a:ext cx="512932" cy="512932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6AB3635A-038F-D4A4-C2D8-C741E7DD334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555469" y="1819588"/>
            <a:ext cx="512932" cy="512932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CEFCEC6F-F076-DAB1-9280-2232F37A0C0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544122" y="1819588"/>
            <a:ext cx="512932" cy="512932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A0C4A951-F337-DA90-B268-1DB78375C87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532775" y="1819588"/>
            <a:ext cx="512932" cy="512932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FF282BBC-C7D5-7697-E395-082B922B842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521429" y="1819588"/>
            <a:ext cx="512932" cy="512932"/>
          </a:xfrm>
          <a:prstGeom prst="rect">
            <a:avLst/>
          </a:prstGeom>
        </p:spPr>
      </p:pic>
      <p:pic>
        <p:nvPicPr>
          <p:cNvPr id="234" name="Graphic 233">
            <a:extLst>
              <a:ext uri="{FF2B5EF4-FFF2-40B4-BE49-F238E27FC236}">
                <a16:creationId xmlns:a16="http://schemas.microsoft.com/office/drawing/2014/main" id="{39D0DAF8-5F3F-4BCF-D31A-241A6E1C0C8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510082" y="1819588"/>
            <a:ext cx="512932" cy="512932"/>
          </a:xfrm>
          <a:prstGeom prst="rect">
            <a:avLst/>
          </a:prstGeom>
        </p:spPr>
      </p:pic>
      <p:pic>
        <p:nvPicPr>
          <p:cNvPr id="236" name="Graphic 235">
            <a:extLst>
              <a:ext uri="{FF2B5EF4-FFF2-40B4-BE49-F238E27FC236}">
                <a16:creationId xmlns:a16="http://schemas.microsoft.com/office/drawing/2014/main" id="{B0F16BFD-EE8A-B040-5CCF-F3AE89E54FD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498735" y="1819588"/>
            <a:ext cx="512932" cy="512932"/>
          </a:xfrm>
          <a:prstGeom prst="rect">
            <a:avLst/>
          </a:prstGeom>
        </p:spPr>
      </p:pic>
      <p:pic>
        <p:nvPicPr>
          <p:cNvPr id="238" name="Graphic 237">
            <a:extLst>
              <a:ext uri="{FF2B5EF4-FFF2-40B4-BE49-F238E27FC236}">
                <a16:creationId xmlns:a16="http://schemas.microsoft.com/office/drawing/2014/main" id="{7CB85056-A385-3FF9-C7A2-F767749E9EF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487389" y="1819588"/>
            <a:ext cx="512932" cy="512932"/>
          </a:xfrm>
          <a:prstGeom prst="rect">
            <a:avLst/>
          </a:prstGeom>
        </p:spPr>
      </p:pic>
      <p:pic>
        <p:nvPicPr>
          <p:cNvPr id="240" name="Graphic 239">
            <a:extLst>
              <a:ext uri="{FF2B5EF4-FFF2-40B4-BE49-F238E27FC236}">
                <a16:creationId xmlns:a16="http://schemas.microsoft.com/office/drawing/2014/main" id="{2C616BF7-7F59-A445-EA37-B26FCB64063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1476046" y="1819588"/>
            <a:ext cx="512932" cy="512932"/>
          </a:xfrm>
          <a:prstGeom prst="rect">
            <a:avLst/>
          </a:prstGeom>
        </p:spPr>
      </p:pic>
      <p:pic>
        <p:nvPicPr>
          <p:cNvPr id="242" name="Graphic 241">
            <a:extLst>
              <a:ext uri="{FF2B5EF4-FFF2-40B4-BE49-F238E27FC236}">
                <a16:creationId xmlns:a16="http://schemas.microsoft.com/office/drawing/2014/main" id="{1A3D3737-9DC2-0243-3CE4-46E51BF65DF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00855" y="1819588"/>
            <a:ext cx="512932" cy="512932"/>
          </a:xfrm>
          <a:prstGeom prst="rect">
            <a:avLst/>
          </a:prstGeom>
        </p:spPr>
      </p:pic>
      <p:pic>
        <p:nvPicPr>
          <p:cNvPr id="244" name="Graphic 243">
            <a:extLst>
              <a:ext uri="{FF2B5EF4-FFF2-40B4-BE49-F238E27FC236}">
                <a16:creationId xmlns:a16="http://schemas.microsoft.com/office/drawing/2014/main" id="{2D8EBF52-F27F-B5BE-EB6F-1FAF4360837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589509" y="2581578"/>
            <a:ext cx="512932" cy="512932"/>
          </a:xfrm>
          <a:prstGeom prst="rect">
            <a:avLst/>
          </a:prstGeom>
        </p:spPr>
      </p:pic>
      <p:pic>
        <p:nvPicPr>
          <p:cNvPr id="246" name="Graphic 245">
            <a:extLst>
              <a:ext uri="{FF2B5EF4-FFF2-40B4-BE49-F238E27FC236}">
                <a16:creationId xmlns:a16="http://schemas.microsoft.com/office/drawing/2014/main" id="{41406F75-5411-C033-3340-8ABD83AC5A1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78162" y="2581578"/>
            <a:ext cx="512932" cy="512932"/>
          </a:xfrm>
          <a:prstGeom prst="rect">
            <a:avLst/>
          </a:prstGeom>
        </p:spPr>
      </p:pic>
      <p:pic>
        <p:nvPicPr>
          <p:cNvPr id="248" name="Graphic 247">
            <a:extLst>
              <a:ext uri="{FF2B5EF4-FFF2-40B4-BE49-F238E27FC236}">
                <a16:creationId xmlns:a16="http://schemas.microsoft.com/office/drawing/2014/main" id="{4B56854A-AA6A-A098-5CFC-66F5A1CE790B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566815" y="2581578"/>
            <a:ext cx="512932" cy="512932"/>
          </a:xfrm>
          <a:prstGeom prst="rect">
            <a:avLst/>
          </a:prstGeom>
        </p:spPr>
      </p:pic>
      <p:pic>
        <p:nvPicPr>
          <p:cNvPr id="250" name="Graphic 249">
            <a:extLst>
              <a:ext uri="{FF2B5EF4-FFF2-40B4-BE49-F238E27FC236}">
                <a16:creationId xmlns:a16="http://schemas.microsoft.com/office/drawing/2014/main" id="{3BE788D3-CEEF-8435-5805-525EA66205CA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555469" y="2581578"/>
            <a:ext cx="512932" cy="512932"/>
          </a:xfrm>
          <a:prstGeom prst="rect">
            <a:avLst/>
          </a:prstGeom>
        </p:spPr>
      </p:pic>
      <p:pic>
        <p:nvPicPr>
          <p:cNvPr id="252" name="Graphic 251">
            <a:extLst>
              <a:ext uri="{FF2B5EF4-FFF2-40B4-BE49-F238E27FC236}">
                <a16:creationId xmlns:a16="http://schemas.microsoft.com/office/drawing/2014/main" id="{012BE4C6-64AF-3320-5953-EAD855264291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544122" y="2581578"/>
            <a:ext cx="512932" cy="512932"/>
          </a:xfrm>
          <a:prstGeom prst="rect">
            <a:avLst/>
          </a:prstGeom>
        </p:spPr>
      </p:pic>
      <p:pic>
        <p:nvPicPr>
          <p:cNvPr id="254" name="Graphic 253">
            <a:extLst>
              <a:ext uri="{FF2B5EF4-FFF2-40B4-BE49-F238E27FC236}">
                <a16:creationId xmlns:a16="http://schemas.microsoft.com/office/drawing/2014/main" id="{681C5C6B-2EED-7DC5-E1EB-6F97648791B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532775" y="2581578"/>
            <a:ext cx="512932" cy="512932"/>
          </a:xfrm>
          <a:prstGeom prst="rect">
            <a:avLst/>
          </a:prstGeom>
        </p:spPr>
      </p:pic>
      <p:pic>
        <p:nvPicPr>
          <p:cNvPr id="256" name="Graphic 255">
            <a:extLst>
              <a:ext uri="{FF2B5EF4-FFF2-40B4-BE49-F238E27FC236}">
                <a16:creationId xmlns:a16="http://schemas.microsoft.com/office/drawing/2014/main" id="{28F552A5-A283-0973-F0BE-3E6E0652649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521429" y="2581578"/>
            <a:ext cx="512932" cy="512932"/>
          </a:xfrm>
          <a:prstGeom prst="rect">
            <a:avLst/>
          </a:prstGeom>
        </p:spPr>
      </p:pic>
      <p:pic>
        <p:nvPicPr>
          <p:cNvPr id="258" name="Graphic 257">
            <a:extLst>
              <a:ext uri="{FF2B5EF4-FFF2-40B4-BE49-F238E27FC236}">
                <a16:creationId xmlns:a16="http://schemas.microsoft.com/office/drawing/2014/main" id="{40778278-A213-50ED-C4F8-9A8CC78AE23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8510082" y="2581578"/>
            <a:ext cx="512932" cy="512932"/>
          </a:xfrm>
          <a:prstGeom prst="rect">
            <a:avLst/>
          </a:prstGeom>
        </p:spPr>
      </p:pic>
      <p:pic>
        <p:nvPicPr>
          <p:cNvPr id="260" name="Graphic 259">
            <a:extLst>
              <a:ext uri="{FF2B5EF4-FFF2-40B4-BE49-F238E27FC236}">
                <a16:creationId xmlns:a16="http://schemas.microsoft.com/office/drawing/2014/main" id="{29EF79F3-C5DF-139F-D761-2CDBBD3D79ED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498735" y="2581578"/>
            <a:ext cx="512932" cy="512932"/>
          </a:xfrm>
          <a:prstGeom prst="rect">
            <a:avLst/>
          </a:prstGeom>
        </p:spPr>
      </p:pic>
      <p:pic>
        <p:nvPicPr>
          <p:cNvPr id="262" name="Graphic 261">
            <a:extLst>
              <a:ext uri="{FF2B5EF4-FFF2-40B4-BE49-F238E27FC236}">
                <a16:creationId xmlns:a16="http://schemas.microsoft.com/office/drawing/2014/main" id="{E78DFCE0-9025-F15E-54DC-5293EEA40FB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0487389" y="2581578"/>
            <a:ext cx="512932" cy="512932"/>
          </a:xfrm>
          <a:prstGeom prst="rect">
            <a:avLst/>
          </a:prstGeom>
        </p:spPr>
      </p:pic>
      <p:pic>
        <p:nvPicPr>
          <p:cNvPr id="264" name="Graphic 263">
            <a:extLst>
              <a:ext uri="{FF2B5EF4-FFF2-40B4-BE49-F238E27FC236}">
                <a16:creationId xmlns:a16="http://schemas.microsoft.com/office/drawing/2014/main" id="{83F94914-3A71-B8F7-1C7F-F49530427A4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1476046" y="2581578"/>
            <a:ext cx="512932" cy="512932"/>
          </a:xfrm>
          <a:prstGeom prst="rect">
            <a:avLst/>
          </a:prstGeom>
        </p:spPr>
      </p:pic>
      <p:pic>
        <p:nvPicPr>
          <p:cNvPr id="266" name="Graphic 265">
            <a:extLst>
              <a:ext uri="{FF2B5EF4-FFF2-40B4-BE49-F238E27FC236}">
                <a16:creationId xmlns:a16="http://schemas.microsoft.com/office/drawing/2014/main" id="{A7881777-1D8A-D041-210B-C82CE6021CFB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00855" y="2581578"/>
            <a:ext cx="512932" cy="512932"/>
          </a:xfrm>
          <a:prstGeom prst="rect">
            <a:avLst/>
          </a:prstGeom>
        </p:spPr>
      </p:pic>
      <p:pic>
        <p:nvPicPr>
          <p:cNvPr id="268" name="Graphic 267">
            <a:extLst>
              <a:ext uri="{FF2B5EF4-FFF2-40B4-BE49-F238E27FC236}">
                <a16:creationId xmlns:a16="http://schemas.microsoft.com/office/drawing/2014/main" id="{C3EB09E0-03B7-3F68-90B4-ACF28791D99F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00855" y="3343568"/>
            <a:ext cx="512932" cy="512932"/>
          </a:xfrm>
          <a:prstGeom prst="rect">
            <a:avLst/>
          </a:prstGeom>
        </p:spPr>
      </p:pic>
      <p:pic>
        <p:nvPicPr>
          <p:cNvPr id="270" name="Graphic 269">
            <a:extLst>
              <a:ext uri="{FF2B5EF4-FFF2-40B4-BE49-F238E27FC236}">
                <a16:creationId xmlns:a16="http://schemas.microsoft.com/office/drawing/2014/main" id="{9A85360E-1FDF-FF02-998C-223A393A4AF8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589509" y="3343568"/>
            <a:ext cx="512932" cy="512932"/>
          </a:xfrm>
          <a:prstGeom prst="rect">
            <a:avLst/>
          </a:prstGeom>
        </p:spPr>
      </p:pic>
      <p:pic>
        <p:nvPicPr>
          <p:cNvPr id="272" name="Graphic 271">
            <a:extLst>
              <a:ext uri="{FF2B5EF4-FFF2-40B4-BE49-F238E27FC236}">
                <a16:creationId xmlns:a16="http://schemas.microsoft.com/office/drawing/2014/main" id="{2221C9C4-4D26-44A1-5957-098DF4EC2B68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578162" y="3343568"/>
            <a:ext cx="512932" cy="512932"/>
          </a:xfrm>
          <a:prstGeom prst="rect">
            <a:avLst/>
          </a:prstGeom>
        </p:spPr>
      </p:pic>
      <p:pic>
        <p:nvPicPr>
          <p:cNvPr id="274" name="Graphic 273">
            <a:extLst>
              <a:ext uri="{FF2B5EF4-FFF2-40B4-BE49-F238E27FC236}">
                <a16:creationId xmlns:a16="http://schemas.microsoft.com/office/drawing/2014/main" id="{5C036F69-09FE-3618-8CF2-433CFB8B7F4D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566815" y="3343568"/>
            <a:ext cx="512932" cy="512932"/>
          </a:xfrm>
          <a:prstGeom prst="rect">
            <a:avLst/>
          </a:prstGeom>
        </p:spPr>
      </p:pic>
      <p:pic>
        <p:nvPicPr>
          <p:cNvPr id="276" name="Graphic 275">
            <a:extLst>
              <a:ext uri="{FF2B5EF4-FFF2-40B4-BE49-F238E27FC236}">
                <a16:creationId xmlns:a16="http://schemas.microsoft.com/office/drawing/2014/main" id="{B0B6AD8A-7779-AFE8-E386-D249C9C3C00E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555469" y="3343568"/>
            <a:ext cx="512932" cy="512932"/>
          </a:xfrm>
          <a:prstGeom prst="rect">
            <a:avLst/>
          </a:prstGeom>
        </p:spPr>
      </p:pic>
      <p:pic>
        <p:nvPicPr>
          <p:cNvPr id="278" name="Graphic 277">
            <a:extLst>
              <a:ext uri="{FF2B5EF4-FFF2-40B4-BE49-F238E27FC236}">
                <a16:creationId xmlns:a16="http://schemas.microsoft.com/office/drawing/2014/main" id="{F9F325C7-7878-601A-01CC-407336184293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5544122" y="3343568"/>
            <a:ext cx="512932" cy="512932"/>
          </a:xfrm>
          <a:prstGeom prst="rect">
            <a:avLst/>
          </a:prstGeom>
        </p:spPr>
      </p:pic>
      <p:pic>
        <p:nvPicPr>
          <p:cNvPr id="280" name="Graphic 279">
            <a:extLst>
              <a:ext uri="{FF2B5EF4-FFF2-40B4-BE49-F238E27FC236}">
                <a16:creationId xmlns:a16="http://schemas.microsoft.com/office/drawing/2014/main" id="{49F8246A-3F48-FE2B-89D2-741BEC85C698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6532775" y="3343568"/>
            <a:ext cx="512932" cy="512932"/>
          </a:xfrm>
          <a:prstGeom prst="rect">
            <a:avLst/>
          </a:prstGeom>
        </p:spPr>
      </p:pic>
      <p:pic>
        <p:nvPicPr>
          <p:cNvPr id="282" name="Graphic 281">
            <a:extLst>
              <a:ext uri="{FF2B5EF4-FFF2-40B4-BE49-F238E27FC236}">
                <a16:creationId xmlns:a16="http://schemas.microsoft.com/office/drawing/2014/main" id="{016E8B92-CED9-3103-A600-6C1D6C35FDDD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7521429" y="3343568"/>
            <a:ext cx="512932" cy="512932"/>
          </a:xfrm>
          <a:prstGeom prst="rect">
            <a:avLst/>
          </a:prstGeom>
        </p:spPr>
      </p:pic>
      <p:pic>
        <p:nvPicPr>
          <p:cNvPr id="284" name="Graphic 283">
            <a:extLst>
              <a:ext uri="{FF2B5EF4-FFF2-40B4-BE49-F238E27FC236}">
                <a16:creationId xmlns:a16="http://schemas.microsoft.com/office/drawing/2014/main" id="{75E0BEF2-43ED-D9D5-E361-CBEA68B5C03E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8510082" y="3343568"/>
            <a:ext cx="512932" cy="512932"/>
          </a:xfrm>
          <a:prstGeom prst="rect">
            <a:avLst/>
          </a:prstGeom>
        </p:spPr>
      </p:pic>
      <p:pic>
        <p:nvPicPr>
          <p:cNvPr id="286" name="Graphic 285">
            <a:extLst>
              <a:ext uri="{FF2B5EF4-FFF2-40B4-BE49-F238E27FC236}">
                <a16:creationId xmlns:a16="http://schemas.microsoft.com/office/drawing/2014/main" id="{75C239EC-F36E-D450-2BC1-727594C3E2DA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9498735" y="3343568"/>
            <a:ext cx="512932" cy="512932"/>
          </a:xfrm>
          <a:prstGeom prst="rect">
            <a:avLst/>
          </a:prstGeom>
        </p:spPr>
      </p:pic>
      <p:pic>
        <p:nvPicPr>
          <p:cNvPr id="288" name="Graphic 287">
            <a:extLst>
              <a:ext uri="{FF2B5EF4-FFF2-40B4-BE49-F238E27FC236}">
                <a16:creationId xmlns:a16="http://schemas.microsoft.com/office/drawing/2014/main" id="{BFE94C23-2239-73C6-9CCF-C1CEFF452737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11476046" y="3343568"/>
            <a:ext cx="512932" cy="512932"/>
          </a:xfrm>
          <a:prstGeom prst="rect">
            <a:avLst/>
          </a:prstGeom>
        </p:spPr>
      </p:pic>
      <p:pic>
        <p:nvPicPr>
          <p:cNvPr id="290" name="Graphic 289">
            <a:extLst>
              <a:ext uri="{FF2B5EF4-FFF2-40B4-BE49-F238E27FC236}">
                <a16:creationId xmlns:a16="http://schemas.microsoft.com/office/drawing/2014/main" id="{A2139233-2E2A-D1F6-FB64-A84B70EBB97F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10487389" y="3343568"/>
            <a:ext cx="512932" cy="512932"/>
          </a:xfrm>
          <a:prstGeom prst="rect">
            <a:avLst/>
          </a:prstGeom>
        </p:spPr>
      </p:pic>
      <p:pic>
        <p:nvPicPr>
          <p:cNvPr id="292" name="Graphic 291">
            <a:extLst>
              <a:ext uri="{FF2B5EF4-FFF2-40B4-BE49-F238E27FC236}">
                <a16:creationId xmlns:a16="http://schemas.microsoft.com/office/drawing/2014/main" id="{8250CA05-DCBB-FEE3-7B20-FDF51C414F2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600855" y="4089206"/>
            <a:ext cx="512932" cy="512932"/>
          </a:xfrm>
          <a:prstGeom prst="rect">
            <a:avLst/>
          </a:prstGeom>
        </p:spPr>
      </p:pic>
      <p:pic>
        <p:nvPicPr>
          <p:cNvPr id="294" name="Graphic 293">
            <a:extLst>
              <a:ext uri="{FF2B5EF4-FFF2-40B4-BE49-F238E27FC236}">
                <a16:creationId xmlns:a16="http://schemas.microsoft.com/office/drawing/2014/main" id="{3F87B85A-8D2D-7404-5D22-76F2F99D834E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589509" y="4089206"/>
            <a:ext cx="512932" cy="512932"/>
          </a:xfrm>
          <a:prstGeom prst="rect">
            <a:avLst/>
          </a:prstGeom>
        </p:spPr>
      </p:pic>
      <p:pic>
        <p:nvPicPr>
          <p:cNvPr id="296" name="Graphic 295">
            <a:extLst>
              <a:ext uri="{FF2B5EF4-FFF2-40B4-BE49-F238E27FC236}">
                <a16:creationId xmlns:a16="http://schemas.microsoft.com/office/drawing/2014/main" id="{3AA7D9B7-7112-0455-8169-A7E1D42F02D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578162" y="4089206"/>
            <a:ext cx="512932" cy="512932"/>
          </a:xfrm>
          <a:prstGeom prst="rect">
            <a:avLst/>
          </a:prstGeom>
        </p:spPr>
      </p:pic>
      <p:pic>
        <p:nvPicPr>
          <p:cNvPr id="298" name="Graphic 297">
            <a:extLst>
              <a:ext uri="{FF2B5EF4-FFF2-40B4-BE49-F238E27FC236}">
                <a16:creationId xmlns:a16="http://schemas.microsoft.com/office/drawing/2014/main" id="{8007CBBC-2549-7C0B-9A82-DCB4BB63E301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3566815" y="4089206"/>
            <a:ext cx="512932" cy="512932"/>
          </a:xfrm>
          <a:prstGeom prst="rect">
            <a:avLst/>
          </a:prstGeom>
        </p:spPr>
      </p:pic>
      <p:pic>
        <p:nvPicPr>
          <p:cNvPr id="300" name="Graphic 299">
            <a:extLst>
              <a:ext uri="{FF2B5EF4-FFF2-40B4-BE49-F238E27FC236}">
                <a16:creationId xmlns:a16="http://schemas.microsoft.com/office/drawing/2014/main" id="{A94D5D2F-CDFA-A1AA-A520-CE88F4B8A0D3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4555469" y="4089206"/>
            <a:ext cx="512932" cy="512932"/>
          </a:xfrm>
          <a:prstGeom prst="rect">
            <a:avLst/>
          </a:prstGeom>
        </p:spPr>
      </p:pic>
      <p:pic>
        <p:nvPicPr>
          <p:cNvPr id="302" name="Graphic 301">
            <a:extLst>
              <a:ext uri="{FF2B5EF4-FFF2-40B4-BE49-F238E27FC236}">
                <a16:creationId xmlns:a16="http://schemas.microsoft.com/office/drawing/2014/main" id="{0AC2A1AA-4469-488D-A0E9-F8AE8E38B863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5544122" y="4089206"/>
            <a:ext cx="512932" cy="512932"/>
          </a:xfrm>
          <a:prstGeom prst="rect">
            <a:avLst/>
          </a:prstGeom>
        </p:spPr>
      </p:pic>
      <p:pic>
        <p:nvPicPr>
          <p:cNvPr id="304" name="Graphic 303">
            <a:extLst>
              <a:ext uri="{FF2B5EF4-FFF2-40B4-BE49-F238E27FC236}">
                <a16:creationId xmlns:a16="http://schemas.microsoft.com/office/drawing/2014/main" id="{2324E62E-EA18-480D-A16F-2A930B8F2CB7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6532775" y="4089206"/>
            <a:ext cx="512932" cy="512932"/>
          </a:xfrm>
          <a:prstGeom prst="rect">
            <a:avLst/>
          </a:prstGeom>
        </p:spPr>
      </p:pic>
      <p:pic>
        <p:nvPicPr>
          <p:cNvPr id="306" name="Graphic 305">
            <a:extLst>
              <a:ext uri="{FF2B5EF4-FFF2-40B4-BE49-F238E27FC236}">
                <a16:creationId xmlns:a16="http://schemas.microsoft.com/office/drawing/2014/main" id="{0BAF5DC1-F92F-EE06-80BE-CAB188CD9073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7521429" y="4089206"/>
            <a:ext cx="512932" cy="512932"/>
          </a:xfrm>
          <a:prstGeom prst="rect">
            <a:avLst/>
          </a:prstGeom>
        </p:spPr>
      </p:pic>
      <p:pic>
        <p:nvPicPr>
          <p:cNvPr id="308" name="Graphic 307">
            <a:extLst>
              <a:ext uri="{FF2B5EF4-FFF2-40B4-BE49-F238E27FC236}">
                <a16:creationId xmlns:a16="http://schemas.microsoft.com/office/drawing/2014/main" id="{27AF20D0-81F5-5A7D-D026-D33ACE07F66A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8510082" y="4089206"/>
            <a:ext cx="512932" cy="512932"/>
          </a:xfrm>
          <a:prstGeom prst="rect">
            <a:avLst/>
          </a:prstGeom>
        </p:spPr>
      </p:pic>
      <p:pic>
        <p:nvPicPr>
          <p:cNvPr id="310" name="Graphic 309">
            <a:extLst>
              <a:ext uri="{FF2B5EF4-FFF2-40B4-BE49-F238E27FC236}">
                <a16:creationId xmlns:a16="http://schemas.microsoft.com/office/drawing/2014/main" id="{A324786C-D29D-925D-27CE-6D5FAA7142FE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11476046" y="4089206"/>
            <a:ext cx="512932" cy="512932"/>
          </a:xfrm>
          <a:prstGeom prst="rect">
            <a:avLst/>
          </a:prstGeom>
        </p:spPr>
      </p:pic>
      <p:pic>
        <p:nvPicPr>
          <p:cNvPr id="312" name="Graphic 311">
            <a:extLst>
              <a:ext uri="{FF2B5EF4-FFF2-40B4-BE49-F238E27FC236}">
                <a16:creationId xmlns:a16="http://schemas.microsoft.com/office/drawing/2014/main" id="{A26323DB-BCA1-2902-2331-12FAB9BAE924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498735" y="4089206"/>
            <a:ext cx="512932" cy="512932"/>
          </a:xfrm>
          <a:prstGeom prst="rect">
            <a:avLst/>
          </a:prstGeom>
        </p:spPr>
      </p:pic>
      <p:pic>
        <p:nvPicPr>
          <p:cNvPr id="314" name="Graphic 313">
            <a:extLst>
              <a:ext uri="{FF2B5EF4-FFF2-40B4-BE49-F238E27FC236}">
                <a16:creationId xmlns:a16="http://schemas.microsoft.com/office/drawing/2014/main" id="{33AC8A9D-1AA0-9E49-2E60-E954496DE29F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0487389" y="4089206"/>
            <a:ext cx="512932" cy="512932"/>
          </a:xfrm>
          <a:prstGeom prst="rect">
            <a:avLst/>
          </a:prstGeom>
        </p:spPr>
      </p:pic>
      <p:pic>
        <p:nvPicPr>
          <p:cNvPr id="316" name="Graphic 315">
            <a:extLst>
              <a:ext uri="{FF2B5EF4-FFF2-40B4-BE49-F238E27FC236}">
                <a16:creationId xmlns:a16="http://schemas.microsoft.com/office/drawing/2014/main" id="{A9FF307B-11C4-1C02-7BAB-C4F5264FB268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600855" y="4834844"/>
            <a:ext cx="512932" cy="512932"/>
          </a:xfrm>
          <a:prstGeom prst="rect">
            <a:avLst/>
          </a:prstGeom>
        </p:spPr>
      </p:pic>
      <p:pic>
        <p:nvPicPr>
          <p:cNvPr id="318" name="Graphic 317">
            <a:extLst>
              <a:ext uri="{FF2B5EF4-FFF2-40B4-BE49-F238E27FC236}">
                <a16:creationId xmlns:a16="http://schemas.microsoft.com/office/drawing/2014/main" id="{568945A4-FABF-922B-AED1-0407D67F7388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589509" y="4834844"/>
            <a:ext cx="512932" cy="512932"/>
          </a:xfrm>
          <a:prstGeom prst="rect">
            <a:avLst/>
          </a:prstGeom>
        </p:spPr>
      </p:pic>
      <p:pic>
        <p:nvPicPr>
          <p:cNvPr id="320" name="Graphic 319">
            <a:extLst>
              <a:ext uri="{FF2B5EF4-FFF2-40B4-BE49-F238E27FC236}">
                <a16:creationId xmlns:a16="http://schemas.microsoft.com/office/drawing/2014/main" id="{BB291E96-890C-5577-34EE-7307CCA396BE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2578162" y="4834844"/>
            <a:ext cx="512932" cy="512932"/>
          </a:xfrm>
          <a:prstGeom prst="rect">
            <a:avLst/>
          </a:prstGeom>
        </p:spPr>
      </p:pic>
      <p:pic>
        <p:nvPicPr>
          <p:cNvPr id="322" name="Graphic 321">
            <a:extLst>
              <a:ext uri="{FF2B5EF4-FFF2-40B4-BE49-F238E27FC236}">
                <a16:creationId xmlns:a16="http://schemas.microsoft.com/office/drawing/2014/main" id="{3E56B2F0-4655-8FC0-4C69-BC68003EFDC9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3566815" y="4834844"/>
            <a:ext cx="512932" cy="512932"/>
          </a:xfrm>
          <a:prstGeom prst="rect">
            <a:avLst/>
          </a:prstGeom>
        </p:spPr>
      </p:pic>
      <p:pic>
        <p:nvPicPr>
          <p:cNvPr id="324" name="Graphic 323">
            <a:extLst>
              <a:ext uri="{FF2B5EF4-FFF2-40B4-BE49-F238E27FC236}">
                <a16:creationId xmlns:a16="http://schemas.microsoft.com/office/drawing/2014/main" id="{99EC6264-0BE3-0E6A-277C-69EBA907EE8B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4555469" y="4834844"/>
            <a:ext cx="512932" cy="512932"/>
          </a:xfrm>
          <a:prstGeom prst="rect">
            <a:avLst/>
          </a:prstGeom>
        </p:spPr>
      </p:pic>
      <p:pic>
        <p:nvPicPr>
          <p:cNvPr id="326" name="Graphic 325">
            <a:extLst>
              <a:ext uri="{FF2B5EF4-FFF2-40B4-BE49-F238E27FC236}">
                <a16:creationId xmlns:a16="http://schemas.microsoft.com/office/drawing/2014/main" id="{7097E4E1-22A0-0188-96FF-6C9D92EF0407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5544122" y="4834844"/>
            <a:ext cx="512932" cy="512932"/>
          </a:xfrm>
          <a:prstGeom prst="rect">
            <a:avLst/>
          </a:prstGeom>
        </p:spPr>
      </p:pic>
      <p:pic>
        <p:nvPicPr>
          <p:cNvPr id="328" name="Graphic 327">
            <a:extLst>
              <a:ext uri="{FF2B5EF4-FFF2-40B4-BE49-F238E27FC236}">
                <a16:creationId xmlns:a16="http://schemas.microsoft.com/office/drawing/2014/main" id="{47A620FD-7AB6-A828-3311-935D606692F5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6532775" y="4834844"/>
            <a:ext cx="512932" cy="512932"/>
          </a:xfrm>
          <a:prstGeom prst="rect">
            <a:avLst/>
          </a:prstGeom>
        </p:spPr>
      </p:pic>
      <p:pic>
        <p:nvPicPr>
          <p:cNvPr id="330" name="Graphic 329">
            <a:extLst>
              <a:ext uri="{FF2B5EF4-FFF2-40B4-BE49-F238E27FC236}">
                <a16:creationId xmlns:a16="http://schemas.microsoft.com/office/drawing/2014/main" id="{9DFD6D2C-20A1-7ABB-21F0-ABE5C02EF7D9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7521429" y="4834844"/>
            <a:ext cx="512932" cy="512932"/>
          </a:xfrm>
          <a:prstGeom prst="rect">
            <a:avLst/>
          </a:prstGeom>
        </p:spPr>
      </p:pic>
      <p:pic>
        <p:nvPicPr>
          <p:cNvPr id="332" name="Graphic 331">
            <a:extLst>
              <a:ext uri="{FF2B5EF4-FFF2-40B4-BE49-F238E27FC236}">
                <a16:creationId xmlns:a16="http://schemas.microsoft.com/office/drawing/2014/main" id="{BBBD8CF7-5CB4-6DA3-6B1A-EA08A0BA9A21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138"/>
              </a:ext>
            </a:extLst>
          </a:blip>
          <a:stretch>
            <a:fillRect/>
          </a:stretch>
        </p:blipFill>
        <p:spPr>
          <a:xfrm>
            <a:off x="8510082" y="4834844"/>
            <a:ext cx="512932" cy="512932"/>
          </a:xfrm>
          <a:prstGeom prst="rect">
            <a:avLst/>
          </a:prstGeom>
        </p:spPr>
      </p:pic>
      <p:pic>
        <p:nvPicPr>
          <p:cNvPr id="334" name="Graphic 333">
            <a:extLst>
              <a:ext uri="{FF2B5EF4-FFF2-40B4-BE49-F238E27FC236}">
                <a16:creationId xmlns:a16="http://schemas.microsoft.com/office/drawing/2014/main" id="{58B57CCA-7EE1-F59E-684E-FCC0ED73694C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96DAC541-7B7A-43D3-8B79-37D633B846F1}">
                <asvg:svgBlip xmlns:asvg="http://schemas.microsoft.com/office/drawing/2016/SVG/main" r:embed="rId140"/>
              </a:ext>
            </a:extLst>
          </a:blip>
          <a:stretch>
            <a:fillRect/>
          </a:stretch>
        </p:blipFill>
        <p:spPr>
          <a:xfrm>
            <a:off x="11476046" y="4834844"/>
            <a:ext cx="512932" cy="512932"/>
          </a:xfrm>
          <a:prstGeom prst="rect">
            <a:avLst/>
          </a:prstGeom>
        </p:spPr>
      </p:pic>
      <p:pic>
        <p:nvPicPr>
          <p:cNvPr id="336" name="Graphic 335">
            <a:extLst>
              <a:ext uri="{FF2B5EF4-FFF2-40B4-BE49-F238E27FC236}">
                <a16:creationId xmlns:a16="http://schemas.microsoft.com/office/drawing/2014/main" id="{FD4DDABC-6A8A-E8CD-CE5F-CD0AB8F9ED12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96DAC541-7B7A-43D3-8B79-37D633B846F1}">
                <asvg:svgBlip xmlns:asvg="http://schemas.microsoft.com/office/drawing/2016/SVG/main" r:embed="rId142"/>
              </a:ext>
            </a:extLst>
          </a:blip>
          <a:stretch>
            <a:fillRect/>
          </a:stretch>
        </p:blipFill>
        <p:spPr>
          <a:xfrm>
            <a:off x="9498735" y="4834844"/>
            <a:ext cx="512932" cy="512932"/>
          </a:xfrm>
          <a:prstGeom prst="rect">
            <a:avLst/>
          </a:prstGeom>
        </p:spPr>
      </p:pic>
      <p:pic>
        <p:nvPicPr>
          <p:cNvPr id="338" name="Graphic 337">
            <a:extLst>
              <a:ext uri="{FF2B5EF4-FFF2-40B4-BE49-F238E27FC236}">
                <a16:creationId xmlns:a16="http://schemas.microsoft.com/office/drawing/2014/main" id="{42911BC4-CEE6-4437-E533-BCDABD0156BF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96DAC541-7B7A-43D3-8B79-37D633B846F1}">
                <asvg:svgBlip xmlns:asvg="http://schemas.microsoft.com/office/drawing/2016/SVG/main" r:embed="rId144"/>
              </a:ext>
            </a:extLst>
          </a:blip>
          <a:stretch>
            <a:fillRect/>
          </a:stretch>
        </p:blipFill>
        <p:spPr>
          <a:xfrm>
            <a:off x="10487389" y="4834844"/>
            <a:ext cx="512932" cy="512932"/>
          </a:xfrm>
          <a:prstGeom prst="rect">
            <a:avLst/>
          </a:prstGeom>
        </p:spPr>
      </p:pic>
      <p:pic>
        <p:nvPicPr>
          <p:cNvPr id="340" name="Graphic 339">
            <a:extLst>
              <a:ext uri="{FF2B5EF4-FFF2-40B4-BE49-F238E27FC236}">
                <a16:creationId xmlns:a16="http://schemas.microsoft.com/office/drawing/2014/main" id="{52385504-61FD-E0CB-A24B-3CF3DDA54E6E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96DAC541-7B7A-43D3-8B79-37D633B846F1}">
                <asvg:svgBlip xmlns:asvg="http://schemas.microsoft.com/office/drawing/2016/SVG/main" r:embed="rId146"/>
              </a:ext>
            </a:extLst>
          </a:blip>
          <a:stretch>
            <a:fillRect/>
          </a:stretch>
        </p:blipFill>
        <p:spPr>
          <a:xfrm>
            <a:off x="600855" y="5581777"/>
            <a:ext cx="512932" cy="512932"/>
          </a:xfrm>
          <a:prstGeom prst="rect">
            <a:avLst/>
          </a:prstGeom>
        </p:spPr>
      </p:pic>
      <p:pic>
        <p:nvPicPr>
          <p:cNvPr id="342" name="Graphic 341">
            <a:extLst>
              <a:ext uri="{FF2B5EF4-FFF2-40B4-BE49-F238E27FC236}">
                <a16:creationId xmlns:a16="http://schemas.microsoft.com/office/drawing/2014/main" id="{1270CD72-5F01-7E9F-ABEF-4624F6FB2FA6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96DAC541-7B7A-43D3-8B79-37D633B846F1}">
                <asvg:svgBlip xmlns:asvg="http://schemas.microsoft.com/office/drawing/2016/SVG/main" r:embed="rId148"/>
              </a:ext>
            </a:extLst>
          </a:blip>
          <a:stretch>
            <a:fillRect/>
          </a:stretch>
        </p:blipFill>
        <p:spPr>
          <a:xfrm>
            <a:off x="1589509" y="5581777"/>
            <a:ext cx="512932" cy="512932"/>
          </a:xfrm>
          <a:prstGeom prst="rect">
            <a:avLst/>
          </a:prstGeom>
        </p:spPr>
      </p:pic>
      <p:pic>
        <p:nvPicPr>
          <p:cNvPr id="344" name="Graphic 343">
            <a:extLst>
              <a:ext uri="{FF2B5EF4-FFF2-40B4-BE49-F238E27FC236}">
                <a16:creationId xmlns:a16="http://schemas.microsoft.com/office/drawing/2014/main" id="{AD91BA73-3A75-C41A-497E-8CE9234DCB69}"/>
              </a:ext>
            </a:extLst>
          </p:cNvPr>
          <p:cNvPicPr>
            <a:picLocks noChangeAspect="1"/>
          </p:cNvPicPr>
          <p:nvPr/>
        </p:nvPicPr>
        <p:blipFill>
          <a:blip r:embed="rId149">
            <a:extLst>
              <a:ext uri="{96DAC541-7B7A-43D3-8B79-37D633B846F1}">
                <asvg:svgBlip xmlns:asvg="http://schemas.microsoft.com/office/drawing/2016/SVG/main" r:embed="rId150"/>
              </a:ext>
            </a:extLst>
          </a:blip>
          <a:stretch>
            <a:fillRect/>
          </a:stretch>
        </p:blipFill>
        <p:spPr>
          <a:xfrm>
            <a:off x="2578162" y="5581777"/>
            <a:ext cx="512932" cy="512932"/>
          </a:xfrm>
          <a:prstGeom prst="rect">
            <a:avLst/>
          </a:prstGeom>
        </p:spPr>
      </p:pic>
      <p:pic>
        <p:nvPicPr>
          <p:cNvPr id="346" name="Graphic 345">
            <a:extLst>
              <a:ext uri="{FF2B5EF4-FFF2-40B4-BE49-F238E27FC236}">
                <a16:creationId xmlns:a16="http://schemas.microsoft.com/office/drawing/2014/main" id="{575A410D-FBD7-65A1-F670-1A8FD2BFF7BC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96DAC541-7B7A-43D3-8B79-37D633B846F1}">
                <asvg:svgBlip xmlns:asvg="http://schemas.microsoft.com/office/drawing/2016/SVG/main" r:embed="rId152"/>
              </a:ext>
            </a:extLst>
          </a:blip>
          <a:stretch>
            <a:fillRect/>
          </a:stretch>
        </p:blipFill>
        <p:spPr>
          <a:xfrm>
            <a:off x="3566815" y="5581777"/>
            <a:ext cx="512932" cy="512932"/>
          </a:xfrm>
          <a:prstGeom prst="rect">
            <a:avLst/>
          </a:prstGeom>
        </p:spPr>
      </p:pic>
      <p:pic>
        <p:nvPicPr>
          <p:cNvPr id="348" name="Graphic 347">
            <a:extLst>
              <a:ext uri="{FF2B5EF4-FFF2-40B4-BE49-F238E27FC236}">
                <a16:creationId xmlns:a16="http://schemas.microsoft.com/office/drawing/2014/main" id="{A14DD307-6AF5-6587-9AB3-9181BF2EB5AA}"/>
              </a:ext>
            </a:extLst>
          </p:cNvPr>
          <p:cNvPicPr>
            <a:picLocks noChangeAspect="1"/>
          </p:cNvPicPr>
          <p:nvPr/>
        </p:nvPicPr>
        <p:blipFill>
          <a:blip r:embed="rId153">
            <a:extLst>
              <a:ext uri="{96DAC541-7B7A-43D3-8B79-37D633B846F1}">
                <asvg:svgBlip xmlns:asvg="http://schemas.microsoft.com/office/drawing/2016/SVG/main" r:embed="rId154"/>
              </a:ext>
            </a:extLst>
          </a:blip>
          <a:stretch>
            <a:fillRect/>
          </a:stretch>
        </p:blipFill>
        <p:spPr>
          <a:xfrm>
            <a:off x="4555469" y="5581777"/>
            <a:ext cx="512932" cy="512932"/>
          </a:xfrm>
          <a:prstGeom prst="rect">
            <a:avLst/>
          </a:prstGeom>
        </p:spPr>
      </p:pic>
      <p:pic>
        <p:nvPicPr>
          <p:cNvPr id="350" name="Graphic 349">
            <a:extLst>
              <a:ext uri="{FF2B5EF4-FFF2-40B4-BE49-F238E27FC236}">
                <a16:creationId xmlns:a16="http://schemas.microsoft.com/office/drawing/2014/main" id="{DC73D1B9-1A6D-2AAE-650C-4B14DF68D2D1}"/>
              </a:ext>
            </a:extLst>
          </p:cNvPr>
          <p:cNvPicPr>
            <a:picLocks noChangeAspect="1"/>
          </p:cNvPicPr>
          <p:nvPr/>
        </p:nvPicPr>
        <p:blipFill>
          <a:blip r:embed="rId155">
            <a:extLst>
              <a:ext uri="{96DAC541-7B7A-43D3-8B79-37D633B846F1}">
                <asvg:svgBlip xmlns:asvg="http://schemas.microsoft.com/office/drawing/2016/SVG/main" r:embed="rId156"/>
              </a:ext>
            </a:extLst>
          </a:blip>
          <a:stretch>
            <a:fillRect/>
          </a:stretch>
        </p:blipFill>
        <p:spPr>
          <a:xfrm>
            <a:off x="5544122" y="5581777"/>
            <a:ext cx="512932" cy="512932"/>
          </a:xfrm>
          <a:prstGeom prst="rect">
            <a:avLst/>
          </a:prstGeom>
        </p:spPr>
      </p:pic>
      <p:pic>
        <p:nvPicPr>
          <p:cNvPr id="352" name="Graphic 351">
            <a:extLst>
              <a:ext uri="{FF2B5EF4-FFF2-40B4-BE49-F238E27FC236}">
                <a16:creationId xmlns:a16="http://schemas.microsoft.com/office/drawing/2014/main" id="{4C9A6B44-4677-C46D-F6CE-4D3075E95B7D}"/>
              </a:ext>
            </a:extLst>
          </p:cNvPr>
          <p:cNvPicPr>
            <a:picLocks noChangeAspect="1"/>
          </p:cNvPicPr>
          <p:nvPr/>
        </p:nvPicPr>
        <p:blipFill>
          <a:blip r:embed="rId157">
            <a:extLst>
              <a:ext uri="{96DAC541-7B7A-43D3-8B79-37D633B846F1}">
                <asvg:svgBlip xmlns:asvg="http://schemas.microsoft.com/office/drawing/2016/SVG/main" r:embed="rId158"/>
              </a:ext>
            </a:extLst>
          </a:blip>
          <a:stretch>
            <a:fillRect/>
          </a:stretch>
        </p:blipFill>
        <p:spPr>
          <a:xfrm>
            <a:off x="6532775" y="5581777"/>
            <a:ext cx="512932" cy="512932"/>
          </a:xfrm>
          <a:prstGeom prst="rect">
            <a:avLst/>
          </a:prstGeom>
        </p:spPr>
      </p:pic>
      <p:pic>
        <p:nvPicPr>
          <p:cNvPr id="354" name="Graphic 353">
            <a:extLst>
              <a:ext uri="{FF2B5EF4-FFF2-40B4-BE49-F238E27FC236}">
                <a16:creationId xmlns:a16="http://schemas.microsoft.com/office/drawing/2014/main" id="{9F0B0001-E731-34C6-F29D-E9F65C1C6F55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96DAC541-7B7A-43D3-8B79-37D633B846F1}">
                <asvg:svgBlip xmlns:asvg="http://schemas.microsoft.com/office/drawing/2016/SVG/main" r:embed="rId160"/>
              </a:ext>
            </a:extLst>
          </a:blip>
          <a:stretch>
            <a:fillRect/>
          </a:stretch>
        </p:blipFill>
        <p:spPr>
          <a:xfrm>
            <a:off x="7521429" y="5581777"/>
            <a:ext cx="512932" cy="512932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4E47A2BD-9A4F-9CD6-4D4C-2FE35275F636}"/>
              </a:ext>
            </a:extLst>
          </p:cNvPr>
          <p:cNvPicPr>
            <a:picLocks noChangeAspect="1"/>
          </p:cNvPicPr>
          <p:nvPr/>
        </p:nvPicPr>
        <p:blipFill>
          <a:blip r:embed="rId161">
            <a:extLst>
              <a:ext uri="{96DAC541-7B7A-43D3-8B79-37D633B846F1}">
                <asvg:svgBlip xmlns:asvg="http://schemas.microsoft.com/office/drawing/2016/SVG/main" r:embed="rId162"/>
              </a:ext>
            </a:extLst>
          </a:blip>
          <a:stretch>
            <a:fillRect/>
          </a:stretch>
        </p:blipFill>
        <p:spPr>
          <a:xfrm>
            <a:off x="8510082" y="5581777"/>
            <a:ext cx="512932" cy="512932"/>
          </a:xfrm>
          <a:prstGeom prst="rect">
            <a:avLst/>
          </a:prstGeom>
        </p:spPr>
      </p:pic>
      <p:pic>
        <p:nvPicPr>
          <p:cNvPr id="358" name="Graphic 357">
            <a:extLst>
              <a:ext uri="{FF2B5EF4-FFF2-40B4-BE49-F238E27FC236}">
                <a16:creationId xmlns:a16="http://schemas.microsoft.com/office/drawing/2014/main" id="{BB932BE9-2BA0-ABE7-BA6F-DE4487AA3371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96DAC541-7B7A-43D3-8B79-37D633B846F1}">
                <asvg:svgBlip xmlns:asvg="http://schemas.microsoft.com/office/drawing/2016/SVG/main" r:embed="rId164"/>
              </a:ext>
            </a:extLst>
          </a:blip>
          <a:stretch>
            <a:fillRect/>
          </a:stretch>
        </p:blipFill>
        <p:spPr>
          <a:xfrm>
            <a:off x="9498735" y="5581777"/>
            <a:ext cx="512932" cy="512932"/>
          </a:xfrm>
          <a:prstGeom prst="rect">
            <a:avLst/>
          </a:prstGeom>
        </p:spPr>
      </p:pic>
      <p:pic>
        <p:nvPicPr>
          <p:cNvPr id="360" name="Graphic 359">
            <a:extLst>
              <a:ext uri="{FF2B5EF4-FFF2-40B4-BE49-F238E27FC236}">
                <a16:creationId xmlns:a16="http://schemas.microsoft.com/office/drawing/2014/main" id="{1A2C6BC9-B26B-A1E2-F331-371E8E27D708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96DAC541-7B7A-43D3-8B79-37D633B846F1}">
                <asvg:svgBlip xmlns:asvg="http://schemas.microsoft.com/office/drawing/2016/SVG/main" r:embed="rId166"/>
              </a:ext>
            </a:extLst>
          </a:blip>
          <a:stretch>
            <a:fillRect/>
          </a:stretch>
        </p:blipFill>
        <p:spPr>
          <a:xfrm>
            <a:off x="10487389" y="5581777"/>
            <a:ext cx="512932" cy="512932"/>
          </a:xfrm>
          <a:prstGeom prst="rect">
            <a:avLst/>
          </a:prstGeom>
        </p:spPr>
      </p:pic>
      <p:pic>
        <p:nvPicPr>
          <p:cNvPr id="362" name="Graphic 361">
            <a:extLst>
              <a:ext uri="{FF2B5EF4-FFF2-40B4-BE49-F238E27FC236}">
                <a16:creationId xmlns:a16="http://schemas.microsoft.com/office/drawing/2014/main" id="{A1A86749-2531-5721-C34B-9D72401E5A56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96DAC541-7B7A-43D3-8B79-37D633B846F1}">
                <asvg:svgBlip xmlns:asvg="http://schemas.microsoft.com/office/drawing/2016/SVG/main" r:embed="rId168"/>
              </a:ext>
            </a:extLst>
          </a:blip>
          <a:stretch>
            <a:fillRect/>
          </a:stretch>
        </p:blipFill>
        <p:spPr>
          <a:xfrm>
            <a:off x="11476046" y="5581777"/>
            <a:ext cx="512932" cy="512932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C15AD244-2484-AB7E-8513-4640D3ABB470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96DAC541-7B7A-43D3-8B79-37D633B846F1}">
                <asvg:svgBlip xmlns:asvg="http://schemas.microsoft.com/office/drawing/2016/SVG/main" r:embed="rId148"/>
              </a:ext>
            </a:extLst>
          </a:blip>
          <a:stretch>
            <a:fillRect/>
          </a:stretch>
        </p:blipFill>
        <p:spPr>
          <a:xfrm>
            <a:off x="1589509" y="6328711"/>
            <a:ext cx="512932" cy="512932"/>
          </a:xfrm>
          <a:prstGeom prst="rect">
            <a:avLst/>
          </a:prstGeom>
        </p:spPr>
      </p:pic>
      <p:pic>
        <p:nvPicPr>
          <p:cNvPr id="366" name="Graphic 365">
            <a:extLst>
              <a:ext uri="{FF2B5EF4-FFF2-40B4-BE49-F238E27FC236}">
                <a16:creationId xmlns:a16="http://schemas.microsoft.com/office/drawing/2014/main" id="{4DF91870-B8F6-FC14-C79F-5218AC03ACC0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96DAC541-7B7A-43D3-8B79-37D633B846F1}">
                <asvg:svgBlip xmlns:asvg="http://schemas.microsoft.com/office/drawing/2016/SVG/main" r:embed="rId170"/>
              </a:ext>
            </a:extLst>
          </a:blip>
          <a:stretch>
            <a:fillRect/>
          </a:stretch>
        </p:blipFill>
        <p:spPr>
          <a:xfrm>
            <a:off x="2578162" y="6328711"/>
            <a:ext cx="512932" cy="512932"/>
          </a:xfrm>
          <a:prstGeom prst="rect">
            <a:avLst/>
          </a:prstGeom>
        </p:spPr>
      </p:pic>
      <p:pic>
        <p:nvPicPr>
          <p:cNvPr id="368" name="Graphic 367">
            <a:extLst>
              <a:ext uri="{FF2B5EF4-FFF2-40B4-BE49-F238E27FC236}">
                <a16:creationId xmlns:a16="http://schemas.microsoft.com/office/drawing/2014/main" id="{3488EEC3-8656-6AB5-869F-AF83AD24B135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96DAC541-7B7A-43D3-8B79-37D633B846F1}">
                <asvg:svgBlip xmlns:asvg="http://schemas.microsoft.com/office/drawing/2016/SVG/main" r:embed="rId172"/>
              </a:ext>
            </a:extLst>
          </a:blip>
          <a:stretch>
            <a:fillRect/>
          </a:stretch>
        </p:blipFill>
        <p:spPr>
          <a:xfrm>
            <a:off x="3566815" y="6328711"/>
            <a:ext cx="512932" cy="512932"/>
          </a:xfrm>
          <a:prstGeom prst="rect">
            <a:avLst/>
          </a:prstGeom>
        </p:spPr>
      </p:pic>
      <p:pic>
        <p:nvPicPr>
          <p:cNvPr id="370" name="Graphic 369">
            <a:extLst>
              <a:ext uri="{FF2B5EF4-FFF2-40B4-BE49-F238E27FC236}">
                <a16:creationId xmlns:a16="http://schemas.microsoft.com/office/drawing/2014/main" id="{FFF5E30A-D66F-2C68-6825-E3F337E7363A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96DAC541-7B7A-43D3-8B79-37D633B846F1}">
                <asvg:svgBlip xmlns:asvg="http://schemas.microsoft.com/office/drawing/2016/SVG/main" r:embed="rId174"/>
              </a:ext>
            </a:extLst>
          </a:blip>
          <a:stretch>
            <a:fillRect/>
          </a:stretch>
        </p:blipFill>
        <p:spPr>
          <a:xfrm>
            <a:off x="4555469" y="6328711"/>
            <a:ext cx="512932" cy="512932"/>
          </a:xfrm>
          <a:prstGeom prst="rect">
            <a:avLst/>
          </a:prstGeom>
        </p:spPr>
      </p:pic>
      <p:pic>
        <p:nvPicPr>
          <p:cNvPr id="372" name="Graphic 371">
            <a:extLst>
              <a:ext uri="{FF2B5EF4-FFF2-40B4-BE49-F238E27FC236}">
                <a16:creationId xmlns:a16="http://schemas.microsoft.com/office/drawing/2014/main" id="{37DC7F61-9229-87AC-EC27-82A2FF466CD5}"/>
              </a:ext>
            </a:extLst>
          </p:cNvPr>
          <p:cNvPicPr>
            <a:picLocks noChangeAspect="1"/>
          </p:cNvPicPr>
          <p:nvPr/>
        </p:nvPicPr>
        <p:blipFill>
          <a:blip r:embed="rId175">
            <a:extLst>
              <a:ext uri="{96DAC541-7B7A-43D3-8B79-37D633B846F1}">
                <asvg:svgBlip xmlns:asvg="http://schemas.microsoft.com/office/drawing/2016/SVG/main" r:embed="rId176"/>
              </a:ext>
            </a:extLst>
          </a:blip>
          <a:stretch>
            <a:fillRect/>
          </a:stretch>
        </p:blipFill>
        <p:spPr>
          <a:xfrm>
            <a:off x="5544122" y="6328711"/>
            <a:ext cx="512932" cy="512932"/>
          </a:xfrm>
          <a:prstGeom prst="rect">
            <a:avLst/>
          </a:prstGeom>
        </p:spPr>
      </p:pic>
      <p:pic>
        <p:nvPicPr>
          <p:cNvPr id="374" name="Graphic 373">
            <a:extLst>
              <a:ext uri="{FF2B5EF4-FFF2-40B4-BE49-F238E27FC236}">
                <a16:creationId xmlns:a16="http://schemas.microsoft.com/office/drawing/2014/main" id="{14C98E09-DE9D-A2CB-3072-6C509009C3F2}"/>
              </a:ext>
            </a:extLst>
          </p:cNvPr>
          <p:cNvPicPr>
            <a:picLocks noChangeAspect="1"/>
          </p:cNvPicPr>
          <p:nvPr/>
        </p:nvPicPr>
        <p:blipFill>
          <a:blip r:embed="rId177">
            <a:extLst>
              <a:ext uri="{96DAC541-7B7A-43D3-8B79-37D633B846F1}">
                <asvg:svgBlip xmlns:asvg="http://schemas.microsoft.com/office/drawing/2016/SVG/main" r:embed="rId178"/>
              </a:ext>
            </a:extLst>
          </a:blip>
          <a:stretch>
            <a:fillRect/>
          </a:stretch>
        </p:blipFill>
        <p:spPr>
          <a:xfrm>
            <a:off x="6532775" y="6328711"/>
            <a:ext cx="512932" cy="512932"/>
          </a:xfrm>
          <a:prstGeom prst="rect">
            <a:avLst/>
          </a:prstGeom>
        </p:spPr>
      </p:pic>
      <p:pic>
        <p:nvPicPr>
          <p:cNvPr id="376" name="Graphic 375">
            <a:extLst>
              <a:ext uri="{FF2B5EF4-FFF2-40B4-BE49-F238E27FC236}">
                <a16:creationId xmlns:a16="http://schemas.microsoft.com/office/drawing/2014/main" id="{F5BBD166-A8D3-0BD2-1C16-990C44C9A478}"/>
              </a:ext>
            </a:extLst>
          </p:cNvPr>
          <p:cNvPicPr>
            <a:picLocks noChangeAspect="1"/>
          </p:cNvPicPr>
          <p:nvPr/>
        </p:nvPicPr>
        <p:blipFill>
          <a:blip r:embed="rId179">
            <a:extLst>
              <a:ext uri="{96DAC541-7B7A-43D3-8B79-37D633B846F1}">
                <asvg:svgBlip xmlns:asvg="http://schemas.microsoft.com/office/drawing/2016/SVG/main" r:embed="rId180"/>
              </a:ext>
            </a:extLst>
          </a:blip>
          <a:stretch>
            <a:fillRect/>
          </a:stretch>
        </p:blipFill>
        <p:spPr>
          <a:xfrm>
            <a:off x="7521429" y="6328711"/>
            <a:ext cx="512932" cy="512932"/>
          </a:xfrm>
          <a:prstGeom prst="rect">
            <a:avLst/>
          </a:prstGeom>
        </p:spPr>
      </p:pic>
      <p:pic>
        <p:nvPicPr>
          <p:cNvPr id="378" name="Graphic 377">
            <a:extLst>
              <a:ext uri="{FF2B5EF4-FFF2-40B4-BE49-F238E27FC236}">
                <a16:creationId xmlns:a16="http://schemas.microsoft.com/office/drawing/2014/main" id="{BD0682D8-02DB-2BD0-35FE-5E2FFBB4E0A5}"/>
              </a:ext>
            </a:extLst>
          </p:cNvPr>
          <p:cNvPicPr>
            <a:picLocks noChangeAspect="1"/>
          </p:cNvPicPr>
          <p:nvPr/>
        </p:nvPicPr>
        <p:blipFill>
          <a:blip r:embed="rId181">
            <a:extLst>
              <a:ext uri="{96DAC541-7B7A-43D3-8B79-37D633B846F1}">
                <asvg:svgBlip xmlns:asvg="http://schemas.microsoft.com/office/drawing/2016/SVG/main" r:embed="rId182"/>
              </a:ext>
            </a:extLst>
          </a:blip>
          <a:stretch>
            <a:fillRect/>
          </a:stretch>
        </p:blipFill>
        <p:spPr>
          <a:xfrm>
            <a:off x="8510082" y="6328711"/>
            <a:ext cx="512932" cy="512932"/>
          </a:xfrm>
          <a:prstGeom prst="rect">
            <a:avLst/>
          </a:prstGeom>
        </p:spPr>
      </p:pic>
      <p:pic>
        <p:nvPicPr>
          <p:cNvPr id="380" name="Graphic 379">
            <a:extLst>
              <a:ext uri="{FF2B5EF4-FFF2-40B4-BE49-F238E27FC236}">
                <a16:creationId xmlns:a16="http://schemas.microsoft.com/office/drawing/2014/main" id="{4276B44D-2060-FB53-837F-7462BE2F4163}"/>
              </a:ext>
            </a:extLst>
          </p:cNvPr>
          <p:cNvPicPr>
            <a:picLocks noChangeAspect="1"/>
          </p:cNvPicPr>
          <p:nvPr/>
        </p:nvPicPr>
        <p:blipFill>
          <a:blip r:embed="rId183">
            <a:extLst>
              <a:ext uri="{96DAC541-7B7A-43D3-8B79-37D633B846F1}">
                <asvg:svgBlip xmlns:asvg="http://schemas.microsoft.com/office/drawing/2016/SVG/main" r:embed="rId184"/>
              </a:ext>
            </a:extLst>
          </a:blip>
          <a:stretch>
            <a:fillRect/>
          </a:stretch>
        </p:blipFill>
        <p:spPr>
          <a:xfrm>
            <a:off x="9498735" y="6328711"/>
            <a:ext cx="512932" cy="512932"/>
          </a:xfrm>
          <a:prstGeom prst="rect">
            <a:avLst/>
          </a:prstGeom>
        </p:spPr>
      </p:pic>
      <p:pic>
        <p:nvPicPr>
          <p:cNvPr id="382" name="Graphic 381">
            <a:extLst>
              <a:ext uri="{FF2B5EF4-FFF2-40B4-BE49-F238E27FC236}">
                <a16:creationId xmlns:a16="http://schemas.microsoft.com/office/drawing/2014/main" id="{37F63BD5-7440-AA20-A8A3-1DBDCEE70DD4}"/>
              </a:ext>
            </a:extLst>
          </p:cNvPr>
          <p:cNvPicPr>
            <a:picLocks noChangeAspect="1"/>
          </p:cNvPicPr>
          <p:nvPr/>
        </p:nvPicPr>
        <p:blipFill>
          <a:blip r:embed="rId185">
            <a:extLst>
              <a:ext uri="{96DAC541-7B7A-43D3-8B79-37D633B846F1}">
                <asvg:svgBlip xmlns:asvg="http://schemas.microsoft.com/office/drawing/2016/SVG/main" r:embed="rId186"/>
              </a:ext>
            </a:extLst>
          </a:blip>
          <a:stretch>
            <a:fillRect/>
          </a:stretch>
        </p:blipFill>
        <p:spPr>
          <a:xfrm>
            <a:off x="10487389" y="6328711"/>
            <a:ext cx="512932" cy="512932"/>
          </a:xfrm>
          <a:prstGeom prst="rect">
            <a:avLst/>
          </a:prstGeom>
        </p:spPr>
      </p:pic>
      <p:pic>
        <p:nvPicPr>
          <p:cNvPr id="384" name="Graphic 383">
            <a:extLst>
              <a:ext uri="{FF2B5EF4-FFF2-40B4-BE49-F238E27FC236}">
                <a16:creationId xmlns:a16="http://schemas.microsoft.com/office/drawing/2014/main" id="{FB9A5BB1-2885-A466-C63F-C3EFF75451E9}"/>
              </a:ext>
            </a:extLst>
          </p:cNvPr>
          <p:cNvPicPr>
            <a:picLocks noChangeAspect="1"/>
          </p:cNvPicPr>
          <p:nvPr/>
        </p:nvPicPr>
        <p:blipFill>
          <a:blip r:embed="rId187">
            <a:extLst>
              <a:ext uri="{96DAC541-7B7A-43D3-8B79-37D633B846F1}">
                <asvg:svgBlip xmlns:asvg="http://schemas.microsoft.com/office/drawing/2016/SVG/main" r:embed="rId188"/>
              </a:ext>
            </a:extLst>
          </a:blip>
          <a:stretch>
            <a:fillRect/>
          </a:stretch>
        </p:blipFill>
        <p:spPr>
          <a:xfrm>
            <a:off x="11476046" y="6328711"/>
            <a:ext cx="512932" cy="512932"/>
          </a:xfrm>
          <a:prstGeom prst="rect">
            <a:avLst/>
          </a:prstGeom>
        </p:spPr>
      </p:pic>
      <p:pic>
        <p:nvPicPr>
          <p:cNvPr id="386" name="Graphic 385">
            <a:extLst>
              <a:ext uri="{FF2B5EF4-FFF2-40B4-BE49-F238E27FC236}">
                <a16:creationId xmlns:a16="http://schemas.microsoft.com/office/drawing/2014/main" id="{AFB684E7-46EF-B41B-1E3F-05B3D1862DA1}"/>
              </a:ext>
            </a:extLst>
          </p:cNvPr>
          <p:cNvPicPr>
            <a:picLocks noChangeAspect="1"/>
          </p:cNvPicPr>
          <p:nvPr/>
        </p:nvPicPr>
        <p:blipFill>
          <a:blip r:embed="rId189">
            <a:extLst>
              <a:ext uri="{96DAC541-7B7A-43D3-8B79-37D633B846F1}">
                <asvg:svgBlip xmlns:asvg="http://schemas.microsoft.com/office/drawing/2016/SVG/main" r:embed="rId190"/>
              </a:ext>
            </a:extLst>
          </a:blip>
          <a:stretch>
            <a:fillRect/>
          </a:stretch>
        </p:blipFill>
        <p:spPr>
          <a:xfrm>
            <a:off x="600855" y="6328711"/>
            <a:ext cx="512932" cy="5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1141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A575A-1154-113E-9F39-A57FC247C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0DE25545-64DA-0B2F-EDC2-23783BED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Data Pipeline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AF164-6A9E-A57B-D74B-2447620F3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95" y="1009157"/>
            <a:ext cx="6888288" cy="5519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18DB6-8513-CD7F-17A8-5F0E5E6FA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981" y="945791"/>
            <a:ext cx="4638489" cy="51029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1089917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56390-37B3-DB48-781B-361FEB19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Fabric + Power Icons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4BBF1FFE-D340-7650-AA2B-BFEABD449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3710" y="1405030"/>
            <a:ext cx="512932" cy="51293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03714E5-4636-6260-493B-216716C8B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855" y="1405030"/>
            <a:ext cx="512932" cy="51293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EAAC739-88F9-BE46-AD10-C49823504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6565" y="1405030"/>
            <a:ext cx="512932" cy="51293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843C3F9-3198-6791-B261-350E296869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54661" y="1405030"/>
            <a:ext cx="512932" cy="51293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87D1901-0ACF-BC3C-85B6-37739D387D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27516" y="1405030"/>
            <a:ext cx="512932" cy="51293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BF59434-4EDF-0C5D-BBC9-57F435269B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2275" y="1405030"/>
            <a:ext cx="502464" cy="51293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51C1D3E-763E-2A19-A668-8B56F5FC3D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00371" y="1405030"/>
            <a:ext cx="512932" cy="5129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6EFB486-11B4-4656-45D4-A2491DAA2E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73226" y="1405030"/>
            <a:ext cx="512932" cy="51293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711D84A-D8E4-B950-717C-73C4A98673C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46081" y="1405030"/>
            <a:ext cx="512932" cy="51293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01E9F7-075A-3FFE-E4B4-1BF2AEACFA2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18933" y="1405030"/>
            <a:ext cx="512932" cy="51293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2F4BA2F-CCBB-551D-129B-80FB7652B7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9420" y="1405030"/>
            <a:ext cx="512932" cy="5129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8B89B7-EB28-8FAA-CB06-F77DC9319ED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0856" y="3018007"/>
            <a:ext cx="518416" cy="5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8389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94A9836-0809-FAED-9D6D-03AEE3A5C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347" y="1689371"/>
            <a:ext cx="562153" cy="57971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695088E-55E7-C4D5-5E0F-EE3A4EDCA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347" y="2589835"/>
            <a:ext cx="562153" cy="57971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314308E-4226-4204-3246-3ECF6D29B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347" y="4627531"/>
            <a:ext cx="562153" cy="57971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2AB7BE0-1095-AA52-5036-9D14B193E7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15570" y="1689371"/>
            <a:ext cx="562153" cy="5797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C43F954-ED75-2D06-F762-97F248F0CA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15570" y="4627531"/>
            <a:ext cx="562153" cy="57971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16AA78B-0636-FE93-EF67-3EF00010F0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5570" y="2589835"/>
            <a:ext cx="562153" cy="57971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427295C-2219-3319-DCC8-98D36C0D9E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79302" y="3604069"/>
            <a:ext cx="562153" cy="57971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51C2925-1E64-BC80-5949-551AA2B25A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08112" y="1689371"/>
            <a:ext cx="562153" cy="57971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8EDDE1C-9BB0-73F0-3CD0-E630BFEB91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08112" y="4627531"/>
            <a:ext cx="562153" cy="57971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341535B-C8D6-1CC7-7285-91965CC40E7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925181" y="4627531"/>
            <a:ext cx="562153" cy="57971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931BFD2-8172-4A51-EFC7-8C022A7AB16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08112" y="2589835"/>
            <a:ext cx="562153" cy="57971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5ADB0BC-D2F6-C816-A7C4-C81AD1BA0B1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371845" y="3598294"/>
            <a:ext cx="562153" cy="57971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21C7C26-B537-6567-A29C-FC37F4B7A47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20346" y="5587766"/>
            <a:ext cx="562153" cy="57971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C893BE9-57D4-8556-4013-58D3CC7D0C1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88913" y="3532504"/>
            <a:ext cx="562153" cy="579719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58A8955B-E6A3-26AA-56E7-AC21ED0ECF4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25181" y="2607402"/>
            <a:ext cx="562153" cy="562153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49EB1BF-491B-FF1B-9A1F-95CC18E82A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925182" y="1829910"/>
            <a:ext cx="421614" cy="43918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3B49D52-EDB1-89D9-E789-61128BCDFCA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553991" y="4627531"/>
            <a:ext cx="562153" cy="57971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01DAB14-0485-B6B9-8900-81F61630101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553991" y="1689371"/>
            <a:ext cx="562153" cy="579719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BFD0EEE9-2101-E103-8EEA-2787F19BC77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553991" y="2589835"/>
            <a:ext cx="562153" cy="579719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7E4A2639-C4CE-977B-0824-87B963A2D85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517723" y="3535014"/>
            <a:ext cx="562153" cy="5797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63BB206-290F-4829-C31C-119080E9C02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255130" y="4627531"/>
            <a:ext cx="562153" cy="579719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82280CE7-E4AF-EA1B-761A-88D25E6AF25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255130" y="1689371"/>
            <a:ext cx="562153" cy="57971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D4C0521-80B0-4528-BA30-E5012BEF624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255130" y="2589835"/>
            <a:ext cx="562153" cy="5797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7B583107-EC00-3582-802B-D94A8A5DBC9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218862" y="3535014"/>
            <a:ext cx="562153" cy="579719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A89B9E7A-CA19-C6CF-90CD-8A8658AB2CA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754638" y="4645097"/>
            <a:ext cx="562153" cy="562153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4D48D67-0289-6FCA-CA0E-BF7B03D9331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754638" y="1689371"/>
            <a:ext cx="562153" cy="57971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D8CEA06-5645-8723-ACB5-1F80C75E4924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9754638" y="2589835"/>
            <a:ext cx="562153" cy="579719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F7B97815-5E26-12A3-8BC8-A331CB0EAF70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9718370" y="3511105"/>
            <a:ext cx="562153" cy="57971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7496EB25-6430-249E-AF54-CEBB8B3AEA0B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0974484" y="4627531"/>
            <a:ext cx="562153" cy="579719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8FC57379-D9A6-7FBE-4789-DB84B53EB0B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974484" y="1689371"/>
            <a:ext cx="562153" cy="579719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002AB274-EAEE-12F5-436A-9E1D5461BFA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0974484" y="2589835"/>
            <a:ext cx="562153" cy="579719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8CFEF587-5E09-536B-C307-AD4E340AAA1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938216" y="3507866"/>
            <a:ext cx="562153" cy="579719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A1D9B820-4B21-4BA5-151F-96C7C046CB3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21079" y="3684862"/>
            <a:ext cx="562153" cy="562153"/>
          </a:xfrm>
          <a:prstGeom prst="rect">
            <a:avLst/>
          </a:prstGeom>
        </p:spPr>
      </p:pic>
      <p:sp>
        <p:nvSpPr>
          <p:cNvPr id="68" name="Title 67">
            <a:extLst>
              <a:ext uri="{FF2B5EF4-FFF2-40B4-BE49-F238E27FC236}">
                <a16:creationId xmlns:a16="http://schemas.microsoft.com/office/drawing/2014/main" id="{7AD3C06D-B3EC-70D1-232E-E65FB2A2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Fabric Icon buttons</a:t>
            </a:r>
          </a:p>
        </p:txBody>
      </p:sp>
    </p:spTree>
    <p:extLst>
      <p:ext uri="{BB962C8B-B14F-4D97-AF65-F5344CB8AC3E}">
        <p14:creationId xmlns:p14="http://schemas.microsoft.com/office/powerpoint/2010/main" val="4254448271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D81D-A38C-9562-4DEF-9D9E1150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Misc</a:t>
            </a:r>
            <a:r>
              <a:rPr lang="en-US"/>
              <a:t>	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F4D768-0DA3-2E17-4A91-32D296FCE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782" y="2525800"/>
            <a:ext cx="971462" cy="971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A0264E-2912-5FBE-7402-4CD7DD2D4F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99" r="28213" b="26923"/>
          <a:stretch/>
        </p:blipFill>
        <p:spPr>
          <a:xfrm>
            <a:off x="609491" y="1632055"/>
            <a:ext cx="476937" cy="51293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E74EC2B-BEA1-5A76-D194-29329EB54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746" y="554256"/>
            <a:ext cx="8785787" cy="24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800BB1-0700-A04B-CB2C-03ECF6F94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34562" y="3011531"/>
            <a:ext cx="512932" cy="41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213100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A2A7-0B91-FF02-FCA3-997B20D4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Lab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7EFA6-D001-921B-8257-C617BA3C5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39677"/>
          </a:xfrm>
        </p:spPr>
        <p:txBody>
          <a:bodyPr/>
          <a:lstStyle/>
          <a:p>
            <a:r>
              <a:rPr lang="en-US" sz="2600" dirty="0"/>
              <a:t>Sequence of lab exercises when testing </a:t>
            </a:r>
            <a:r>
              <a:rPr lang="en-US" sz="2600" b="1" dirty="0"/>
              <a:t>FabricSolutionDeployment</a:t>
            </a:r>
            <a:r>
              <a:rPr lang="en-US" sz="2600" dirty="0"/>
              <a:t> project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Lab 01: </a:t>
            </a:r>
            <a:r>
              <a:rPr lang="en-US" b="1" dirty="0"/>
              <a:t>Deploy Solution From Item Definitions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02: </a:t>
            </a:r>
            <a:r>
              <a:rPr lang="en-US" b="1" dirty="0"/>
              <a:t>Export Item Definitions From Workspace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03: </a:t>
            </a:r>
            <a:r>
              <a:rPr lang="en-US" b="1" dirty="0"/>
              <a:t>Deploy with Parameterized Datasource Paths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04: </a:t>
            </a:r>
            <a:r>
              <a:rPr lang="en-US" b="1" dirty="0"/>
              <a:t>Deploy Solution From Source Workspace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05: </a:t>
            </a:r>
            <a:r>
              <a:rPr lang="en-US" b="1" dirty="0"/>
              <a:t>Update Solution From Source Workspace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06: </a:t>
            </a:r>
            <a:r>
              <a:rPr lang="en-US" b="1" dirty="0"/>
              <a:t>Setup Staged Deployment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07: </a:t>
            </a:r>
            <a:r>
              <a:rPr lang="en-US" b="1" dirty="0"/>
              <a:t>Push Solution Updates to Production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08: </a:t>
            </a:r>
            <a:r>
              <a:rPr lang="en-US" b="1" dirty="0"/>
              <a:t>Connect Dev Workspace to GIT Repository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09: </a:t>
            </a:r>
            <a:r>
              <a:rPr lang="en-US" b="1" dirty="0"/>
              <a:t>Export Workspace to Packaged Solution Folder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10: </a:t>
            </a:r>
            <a:r>
              <a:rPr lang="en-US" b="1" dirty="0"/>
              <a:t>Deploy and Update from Solution Package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780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74D61-77BB-3544-7C70-B788FA43D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D948-898C-8C3F-A8EE-891FCA9B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Item Types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9CC2260-0A57-5724-A9A9-AF9F1FE48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138773"/>
          </a:xfrm>
        </p:spPr>
        <p:txBody>
          <a:bodyPr/>
          <a:lstStyle/>
          <a:p>
            <a:r>
              <a:rPr lang="en-US" dirty="0"/>
              <a:t>Fabric solutions designed and implemented in terms of workspace items</a:t>
            </a:r>
          </a:p>
          <a:p>
            <a:pPr lvl="1"/>
            <a:r>
              <a:rPr lang="en-US" dirty="0"/>
              <a:t>Developers can discover, create and manage workspace items inside scope of a workspace</a:t>
            </a:r>
          </a:p>
          <a:p>
            <a:pPr lvl="1"/>
            <a:r>
              <a:rPr lang="en-US" dirty="0"/>
              <a:t>Workspace items are created and updated using item definitions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6AE70F-9A72-5008-6912-20F880D257A0}"/>
              </a:ext>
            </a:extLst>
          </p:cNvPr>
          <p:cNvSpPr/>
          <p:nvPr/>
        </p:nvSpPr>
        <p:spPr bwMode="auto">
          <a:xfrm>
            <a:off x="1217139" y="2548090"/>
            <a:ext cx="10268895" cy="27745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Creatable Workspace Item Types by Workload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01A833-818D-98A7-7D30-1002DF76BA88}"/>
              </a:ext>
            </a:extLst>
          </p:cNvPr>
          <p:cNvSpPr/>
          <p:nvPr/>
        </p:nvSpPr>
        <p:spPr bwMode="auto">
          <a:xfrm>
            <a:off x="3017714" y="2890034"/>
            <a:ext cx="1593127" cy="2313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BI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89BC65-4AAB-7186-D6CB-369D8D6B48AD}"/>
              </a:ext>
            </a:extLst>
          </p:cNvPr>
          <p:cNvSpPr/>
          <p:nvPr/>
        </p:nvSpPr>
        <p:spPr bwMode="auto">
          <a:xfrm>
            <a:off x="3127564" y="3146992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SemanticModel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B6DC4F-A6CA-C6E3-0F0A-15C4480DF723}"/>
              </a:ext>
            </a:extLst>
          </p:cNvPr>
          <p:cNvSpPr/>
          <p:nvPr/>
        </p:nvSpPr>
        <p:spPr bwMode="auto">
          <a:xfrm>
            <a:off x="3127564" y="3552740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Report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B68AA7-BFC8-33EE-C4CA-5E2C041CEB0A}"/>
              </a:ext>
            </a:extLst>
          </p:cNvPr>
          <p:cNvSpPr/>
          <p:nvPr/>
        </p:nvSpPr>
        <p:spPr bwMode="auto">
          <a:xfrm>
            <a:off x="1320863" y="2896661"/>
            <a:ext cx="1593127" cy="2313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Engineering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BB9B03-E7E2-E7DF-F3D0-6F877E372E22}"/>
              </a:ext>
            </a:extLst>
          </p:cNvPr>
          <p:cNvSpPr/>
          <p:nvPr/>
        </p:nvSpPr>
        <p:spPr bwMode="auto">
          <a:xfrm>
            <a:off x="1430712" y="3153619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Lakehouse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708AC4-4ABB-A3BD-CED7-F725B5F9F206}"/>
              </a:ext>
            </a:extLst>
          </p:cNvPr>
          <p:cNvSpPr/>
          <p:nvPr/>
        </p:nvSpPr>
        <p:spPr bwMode="auto">
          <a:xfrm>
            <a:off x="1430712" y="3559367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213B92-E25E-5E10-0310-C0E0361CF8DA}"/>
              </a:ext>
            </a:extLst>
          </p:cNvPr>
          <p:cNvSpPr/>
          <p:nvPr/>
        </p:nvSpPr>
        <p:spPr bwMode="auto">
          <a:xfrm>
            <a:off x="1430712" y="3965114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SparkJobDefinition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7B44F98-6B49-E4CA-591E-8070EB9718B4}"/>
              </a:ext>
            </a:extLst>
          </p:cNvPr>
          <p:cNvSpPr/>
          <p:nvPr/>
        </p:nvSpPr>
        <p:spPr bwMode="auto">
          <a:xfrm>
            <a:off x="4725380" y="2890034"/>
            <a:ext cx="1593127" cy="2313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Factory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C1635B-2CB5-37AD-4710-6623A0EE195C}"/>
              </a:ext>
            </a:extLst>
          </p:cNvPr>
          <p:cNvSpPr/>
          <p:nvPr/>
        </p:nvSpPr>
        <p:spPr bwMode="auto">
          <a:xfrm>
            <a:off x="4835229" y="3146993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DataPipeline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A50730-0781-8F95-06F2-71D040F21737}"/>
              </a:ext>
            </a:extLst>
          </p:cNvPr>
          <p:cNvSpPr/>
          <p:nvPr/>
        </p:nvSpPr>
        <p:spPr bwMode="auto">
          <a:xfrm>
            <a:off x="4835229" y="3552741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Dataflow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F05B3C-B976-2549-C3D3-39716ADFBF4D}"/>
              </a:ext>
            </a:extLst>
          </p:cNvPr>
          <p:cNvSpPr/>
          <p:nvPr/>
        </p:nvSpPr>
        <p:spPr bwMode="auto">
          <a:xfrm>
            <a:off x="6433448" y="2903951"/>
            <a:ext cx="1593127" cy="2313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Warehouse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101D18-19E9-9619-C47E-6DB224309FF8}"/>
              </a:ext>
            </a:extLst>
          </p:cNvPr>
          <p:cNvSpPr/>
          <p:nvPr/>
        </p:nvSpPr>
        <p:spPr bwMode="auto">
          <a:xfrm>
            <a:off x="6543299" y="3160909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Warehouse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BC90D6D-880F-4855-F896-31781A00A729}"/>
              </a:ext>
            </a:extLst>
          </p:cNvPr>
          <p:cNvSpPr/>
          <p:nvPr/>
        </p:nvSpPr>
        <p:spPr bwMode="auto">
          <a:xfrm>
            <a:off x="6539664" y="356042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MirroredWarehouse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18CA23-5705-B790-B9EF-5D5040D382AC}"/>
              </a:ext>
            </a:extLst>
          </p:cNvPr>
          <p:cNvSpPr/>
          <p:nvPr/>
        </p:nvSpPr>
        <p:spPr bwMode="auto">
          <a:xfrm>
            <a:off x="8144298" y="2896660"/>
            <a:ext cx="1593127" cy="23196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Real-time Intelligence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0438C41-FC73-0D31-A3F5-0151B39A6729}"/>
              </a:ext>
            </a:extLst>
          </p:cNvPr>
          <p:cNvSpPr/>
          <p:nvPr/>
        </p:nvSpPr>
        <p:spPr bwMode="auto">
          <a:xfrm>
            <a:off x="8254147" y="356896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Eventstream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86034B4-993C-A538-6809-2912990B0F06}"/>
              </a:ext>
            </a:extLst>
          </p:cNvPr>
          <p:cNvSpPr/>
          <p:nvPr/>
        </p:nvSpPr>
        <p:spPr bwMode="auto">
          <a:xfrm>
            <a:off x="8254147" y="398099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KQLDatabase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2DA6E9-2798-DCCB-1764-85AE5DFEEA2F}"/>
              </a:ext>
            </a:extLst>
          </p:cNvPr>
          <p:cNvSpPr/>
          <p:nvPr/>
        </p:nvSpPr>
        <p:spPr bwMode="auto">
          <a:xfrm>
            <a:off x="8254147" y="439303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KQLQueryset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E330AE-5F35-05F8-A3D0-FE6AC811335A}"/>
              </a:ext>
            </a:extLst>
          </p:cNvPr>
          <p:cNvSpPr/>
          <p:nvPr/>
        </p:nvSpPr>
        <p:spPr bwMode="auto">
          <a:xfrm>
            <a:off x="1441763" y="4387289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Environment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1479BEA-7D1F-4970-DD78-4C052FC2BFDD}"/>
              </a:ext>
            </a:extLst>
          </p:cNvPr>
          <p:cNvSpPr/>
          <p:nvPr/>
        </p:nvSpPr>
        <p:spPr bwMode="auto">
          <a:xfrm>
            <a:off x="9802406" y="2890036"/>
            <a:ext cx="1593127" cy="2313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Science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3FBBAC1-D252-2D4B-B577-F13E41F031B8}"/>
              </a:ext>
            </a:extLst>
          </p:cNvPr>
          <p:cNvSpPr/>
          <p:nvPr/>
        </p:nvSpPr>
        <p:spPr bwMode="auto">
          <a:xfrm>
            <a:off x="9912255" y="3146995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MLExperiment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8B060A-5DC0-AFCC-A699-5114804287C9}"/>
              </a:ext>
            </a:extLst>
          </p:cNvPr>
          <p:cNvSpPr/>
          <p:nvPr/>
        </p:nvSpPr>
        <p:spPr bwMode="auto">
          <a:xfrm>
            <a:off x="9912255" y="3552743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MLModel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3908C0-AB84-D4EF-6B57-DC903A2E251E}"/>
              </a:ext>
            </a:extLst>
          </p:cNvPr>
          <p:cNvSpPr/>
          <p:nvPr/>
        </p:nvSpPr>
        <p:spPr bwMode="auto">
          <a:xfrm>
            <a:off x="8268054" y="315692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Eventhouse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6F97704-16C6-FE31-05AA-09925B9F412D}"/>
              </a:ext>
            </a:extLst>
          </p:cNvPr>
          <p:cNvSpPr/>
          <p:nvPr/>
        </p:nvSpPr>
        <p:spPr bwMode="auto">
          <a:xfrm>
            <a:off x="8237034" y="4805068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KQLDashbord</a:t>
            </a:r>
          </a:p>
        </p:txBody>
      </p:sp>
    </p:spTree>
    <p:extLst>
      <p:ext uri="{BB962C8B-B14F-4D97-AF65-F5344CB8AC3E}">
        <p14:creationId xmlns:p14="http://schemas.microsoft.com/office/powerpoint/2010/main" val="193437311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Fabric Theme">
  <a:themeElements>
    <a:clrScheme name="Custom 2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0045D6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3AD2D799A0384499DFA8618B2D06C3" ma:contentTypeVersion="19" ma:contentTypeDescription="Create a new document." ma:contentTypeScope="" ma:versionID="4ad8bb11041bccc4900be347311affd5">
  <xsd:schema xmlns:xsd="http://www.w3.org/2001/XMLSchema" xmlns:xs="http://www.w3.org/2001/XMLSchema" xmlns:p="http://schemas.microsoft.com/office/2006/metadata/properties" xmlns:ns1="http://schemas.microsoft.com/sharepoint/v3" xmlns:ns3="3c10a0e8-556e-4c2d-9121-1181542ea83c" xmlns:ns4="91f22b01-9196-48cc-8d58-ee179122dd75" targetNamespace="http://schemas.microsoft.com/office/2006/metadata/properties" ma:root="true" ma:fieldsID="55cc422832b79ebb748bec44d447ca3b" ns1:_="" ns3:_="" ns4:_="">
    <xsd:import namespace="http://schemas.microsoft.com/sharepoint/v3"/>
    <xsd:import namespace="3c10a0e8-556e-4c2d-9121-1181542ea83c"/>
    <xsd:import namespace="91f22b01-9196-48cc-8d58-ee179122dd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10a0e8-556e-4c2d-9121-1181542ea8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6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f22b01-9196-48cc-8d58-ee179122dd7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activity xmlns="3c10a0e8-556e-4c2d-9121-1181542ea83c" xsi:nil="true"/>
  </documentManagement>
</p:properties>
</file>

<file path=customXml/itemProps1.xml><?xml version="1.0" encoding="utf-8"?>
<ds:datastoreItem xmlns:ds="http://schemas.openxmlformats.org/officeDocument/2006/customXml" ds:itemID="{C2411704-DA91-4A2A-81D1-00044852D0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c10a0e8-556e-4c2d-9121-1181542ea83c"/>
    <ds:schemaRef ds:uri="91f22b01-9196-48cc-8d58-ee179122dd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sharepoint/v3"/>
    <ds:schemaRef ds:uri="http://purl.org/dc/terms/"/>
    <ds:schemaRef ds:uri="http://schemas.microsoft.com/office/2006/metadata/properties"/>
    <ds:schemaRef ds:uri="3c10a0e8-556e-4c2d-9121-1181542ea83c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91f22b01-9196-48cc-8d58-ee179122dd75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18326</TotalTime>
  <Words>3573</Words>
  <Application>Microsoft Office PowerPoint</Application>
  <PresentationFormat>Custom</PresentationFormat>
  <Paragraphs>783</Paragraphs>
  <Slides>83</Slides>
  <Notes>9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1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Fabric Theme</vt:lpstr>
      <vt:lpstr>Automating Fabric Solution Deployment Guidance and Best Practices with CI/CD for Deploying and Updating Fabric Solutions</vt:lpstr>
      <vt:lpstr>Agenda</vt:lpstr>
      <vt:lpstr>The FabricSolutionDeployment Developer Sample</vt:lpstr>
      <vt:lpstr>Workspaces with Sample Fabric Solution Scenarios</vt:lpstr>
      <vt:lpstr>Deploy the Power BI Solution</vt:lpstr>
      <vt:lpstr>Deploy the Notebook Solution</vt:lpstr>
      <vt:lpstr>Deploy Shortcut Solution</vt:lpstr>
      <vt:lpstr>Deploy the Data Pipeline Solution</vt:lpstr>
      <vt:lpstr>Workspace Item Types</vt:lpstr>
      <vt:lpstr>Item Definition Files </vt:lpstr>
      <vt:lpstr>Programming with Fabric Item Definitions</vt:lpstr>
      <vt:lpstr>Deploying Solution by Copying Items in Source Workspace</vt:lpstr>
      <vt:lpstr>Developing Workflows for Custom API-driven Pipelines</vt:lpstr>
      <vt:lpstr>First Motivation for Custom API-driven Pipelines</vt:lpstr>
      <vt:lpstr>Second Motivation for Custom API-driven Pipelines</vt:lpstr>
      <vt:lpstr>Designing a Source Workspace for a Fabric Solution</vt:lpstr>
      <vt:lpstr>Options for Fabric Solution Deployment</vt:lpstr>
      <vt:lpstr>Connecting Fabric Workspace to GIT Repositories</vt:lpstr>
      <vt:lpstr>Fabric CI/CD for Enterprise Scenarios</vt:lpstr>
      <vt:lpstr>Fabric CI/CD for Enterprise Scenarios</vt:lpstr>
      <vt:lpstr>Fabric CI/CD for Multitenancy Scenario</vt:lpstr>
      <vt:lpstr>Deployment with Advanced GIT Integration</vt:lpstr>
      <vt:lpstr>Agenda</vt:lpstr>
      <vt:lpstr>Understanding Workspace Item Dependencies</vt:lpstr>
      <vt:lpstr>Creating Workspace Items with Dependencies</vt:lpstr>
      <vt:lpstr>This deployment result IS NOT what you want</vt:lpstr>
      <vt:lpstr>Challenge of Managing Connections at Workspace Scope</vt:lpstr>
      <vt:lpstr>Using a Naing Convention for Managing Connections</vt:lpstr>
      <vt:lpstr>Where Do Datasource Paths Live in a Solution</vt:lpstr>
      <vt:lpstr>Parameterizing Datasources in Staged Deployment</vt:lpstr>
      <vt:lpstr>Parameterizing Customer Data and Datasource Paths</vt:lpstr>
      <vt:lpstr>Agenda</vt:lpstr>
      <vt:lpstr>Deploy Solution from Source Workspace</vt:lpstr>
      <vt:lpstr>Creating and Binding Connection to Semantic Model</vt:lpstr>
      <vt:lpstr>Power BI Solution Post Deployment</vt:lpstr>
      <vt:lpstr>Sequence of Deployment Steps in Notebook Solution</vt:lpstr>
      <vt:lpstr>Using Spark Jobs to Create Lakehouse Tables</vt:lpstr>
      <vt:lpstr>Exposing Data to Consumers through the SQL Endpoint</vt:lpstr>
      <vt:lpstr>Lakehouse Properties</vt:lpstr>
      <vt:lpstr>Creating Semantic Models on Lakehouse Tables</vt:lpstr>
      <vt:lpstr>Notebook Solution Post Deployment</vt:lpstr>
      <vt:lpstr>PowerPoint Presentation</vt:lpstr>
      <vt:lpstr>Using a Naing Convention for Managing Connections</vt:lpstr>
      <vt:lpstr>Recreating Source Workspace Connections</vt:lpstr>
      <vt:lpstr>OneLake Shortcut Fundamentals</vt:lpstr>
      <vt:lpstr>Shortcut Solution Post Deployment</vt:lpstr>
      <vt:lpstr>Data Pipeline Solution Post Deployment</vt:lpstr>
      <vt:lpstr>Exporting Custom Power BI Solution</vt:lpstr>
      <vt:lpstr>Where's the Data Path in an Imported Semantic Model</vt:lpstr>
      <vt:lpstr>Exporting Custom Notebook Solution</vt:lpstr>
      <vt:lpstr>Using Spark Jobs to Create Lakehouse Tables</vt:lpstr>
      <vt:lpstr>PowerPoint Presentation</vt:lpstr>
      <vt:lpstr>Exposing Data to Consumers through the SQL Endpoint</vt:lpstr>
      <vt:lpstr>Lakehouse Properties</vt:lpstr>
      <vt:lpstr>Creating Semantic Models on Lakehouse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Agenda</vt:lpstr>
      <vt:lpstr>Agenda</vt:lpstr>
      <vt:lpstr>Connecting Fabric Workspace to GIT Repositories</vt:lpstr>
      <vt:lpstr> Workspace settings for Git Integration</vt:lpstr>
      <vt:lpstr>Fabric GIT APIs</vt:lpstr>
      <vt:lpstr>Item Definitions maintained inside Git-enabled Repository</vt:lpstr>
      <vt:lpstr>Summary</vt:lpstr>
      <vt:lpstr>Adventure Works Sample Data</vt:lpstr>
      <vt:lpstr>Contoso Sample Data</vt:lpstr>
      <vt:lpstr>Fabrikam Sample Data</vt:lpstr>
      <vt:lpstr>Northwind Sample Data</vt:lpstr>
      <vt:lpstr>Wingtip Toys Sample Data</vt:lpstr>
      <vt:lpstr>Seamark Farms  Sample Data</vt:lpstr>
      <vt:lpstr>Options for Creating Solution Template for Deployment</vt:lpstr>
      <vt:lpstr>Data icons</vt:lpstr>
      <vt:lpstr>Compute + App Service icons</vt:lpstr>
      <vt:lpstr>DevOps (CI/CD + Monitoring) icons</vt:lpstr>
      <vt:lpstr>Azure General icons</vt:lpstr>
      <vt:lpstr>Fabric + Power Icons</vt:lpstr>
      <vt:lpstr>Fabric Icon buttons</vt:lpstr>
      <vt:lpstr>Misc </vt:lpstr>
      <vt:lpstr>Sequence of Lab Exercises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107</cp:revision>
  <cp:lastPrinted>2019-05-02T20:11:39Z</cp:lastPrinted>
  <dcterms:created xsi:type="dcterms:W3CDTF">2018-09-21T01:16:59Z</dcterms:created>
  <dcterms:modified xsi:type="dcterms:W3CDTF">2025-02-27T19:25:40Z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0x010100B63AD2D799A0384499DFA8618B2D06C3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